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3" r:id="rId2"/>
    <p:sldId id="311" r:id="rId3"/>
    <p:sldId id="296" r:id="rId4"/>
    <p:sldId id="297" r:id="rId5"/>
    <p:sldId id="298" r:id="rId6"/>
    <p:sldId id="299" r:id="rId7"/>
    <p:sldId id="300" r:id="rId8"/>
    <p:sldId id="301" r:id="rId9"/>
    <p:sldId id="314" r:id="rId10"/>
    <p:sldId id="302" r:id="rId11"/>
    <p:sldId id="316" r:id="rId12"/>
    <p:sldId id="313" r:id="rId13"/>
    <p:sldId id="292" r:id="rId14"/>
    <p:sldId id="294" r:id="rId15"/>
    <p:sldId id="304" r:id="rId16"/>
    <p:sldId id="305" r:id="rId17"/>
    <p:sldId id="307" r:id="rId18"/>
    <p:sldId id="309" r:id="rId19"/>
    <p:sldId id="310" r:id="rId20"/>
    <p:sldId id="303" r:id="rId21"/>
    <p:sldId id="308" r:id="rId22"/>
    <p:sldId id="30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99FF9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13" Type="http://schemas.openxmlformats.org/officeDocument/2006/relationships/image" Target="../media/image31.jpeg"/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12" Type="http://schemas.openxmlformats.org/officeDocument/2006/relationships/image" Target="../media/image30.jpeg"/><Relationship Id="rId2" Type="http://schemas.openxmlformats.org/officeDocument/2006/relationships/image" Target="../media/image20.jpeg"/><Relationship Id="rId16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11" Type="http://schemas.openxmlformats.org/officeDocument/2006/relationships/image" Target="../media/image29.png"/><Relationship Id="rId5" Type="http://schemas.openxmlformats.org/officeDocument/2006/relationships/image" Target="../media/image23.jpeg"/><Relationship Id="rId15" Type="http://schemas.openxmlformats.org/officeDocument/2006/relationships/image" Target="../media/image33.jpeg"/><Relationship Id="rId10" Type="http://schemas.openxmlformats.org/officeDocument/2006/relationships/image" Target="../media/image28.jpeg"/><Relationship Id="rId4" Type="http://schemas.openxmlformats.org/officeDocument/2006/relationships/image" Target="../media/image22.png"/><Relationship Id="rId9" Type="http://schemas.openxmlformats.org/officeDocument/2006/relationships/image" Target="../media/image27.jpeg"/><Relationship Id="rId1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467544" y="908720"/>
            <a:ext cx="3312368" cy="3763580"/>
            <a:chOff x="467544" y="908720"/>
            <a:chExt cx="3312368" cy="3763580"/>
          </a:xfrm>
        </p:grpSpPr>
        <p:pic>
          <p:nvPicPr>
            <p:cNvPr id="9" name="Picture 2" descr="C:\Users\Microstar\Desktop\008262 (1).jpg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67544" y="908720"/>
              <a:ext cx="2808312" cy="3240360"/>
            </a:xfrm>
            <a:prstGeom prst="rect">
              <a:avLst/>
            </a:prstGeom>
            <a:noFill/>
          </p:spPr>
        </p:pic>
        <p:sp>
          <p:nvSpPr>
            <p:cNvPr id="10" name="TextBox 9"/>
            <p:cNvSpPr txBox="1"/>
            <p:nvPr/>
          </p:nvSpPr>
          <p:spPr>
            <a:xfrm>
              <a:off x="611560" y="4149080"/>
              <a:ext cx="31683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ln>
                    <a:solidFill>
                      <a:schemeClr val="tx1"/>
                    </a:solidFill>
                  </a:ln>
                  <a:gradFill>
                    <a:gsLst>
                      <a:gs pos="0">
                        <a:srgbClr val="A603AB"/>
                      </a:gs>
                      <a:gs pos="21001">
                        <a:srgbClr val="0819FB"/>
                      </a:gs>
                      <a:gs pos="35001">
                        <a:srgbClr val="1A8D48"/>
                      </a:gs>
                      <a:gs pos="52000">
                        <a:srgbClr val="FFFF00"/>
                      </a:gs>
                      <a:gs pos="73000">
                        <a:srgbClr val="EE3F17"/>
                      </a:gs>
                      <a:gs pos="88000">
                        <a:srgbClr val="E81766"/>
                      </a:gs>
                      <a:gs pos="100000">
                        <a:srgbClr val="A603AB"/>
                      </a:gs>
                    </a:gsLst>
                    <a:lin ang="5400000" scaled="0"/>
                  </a:gradFill>
                  <a:latin typeface="Comic Sans MS" pitchFamily="66" charset="0"/>
                </a:rPr>
                <a:t>(1906 – 1981)</a:t>
              </a:r>
              <a:endParaRPr lang="ru-RU" sz="2800" b="1" dirty="0">
                <a:ln>
                  <a:solidFill>
                    <a:schemeClr val="tx1"/>
                  </a:solidFill>
                </a:ln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  <a:latin typeface="Comic Sans MS" pitchFamily="66" charset="0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2555776" y="1700808"/>
            <a:ext cx="6264696" cy="1470025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lvl="0">
              <a:defRPr/>
            </a:pPr>
            <a:r>
              <a:rPr lang="ru-RU" sz="4800" dirty="0" smtClean="0">
                <a:ln w="18415" cmpd="sng">
                  <a:solidFill>
                    <a:schemeClr val="tx1"/>
                  </a:solidFill>
                  <a:prstDash val="solid"/>
                </a:ln>
                <a:gradFill flip="none"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  <a:tileRect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metist " pitchFamily="2" charset="0"/>
              </a:rPr>
              <a:t>В страну детства </a:t>
            </a:r>
            <a:br>
              <a:rPr lang="ru-RU" sz="4800" dirty="0" smtClean="0">
                <a:ln w="18415" cmpd="sng">
                  <a:solidFill>
                    <a:schemeClr val="tx1"/>
                  </a:solidFill>
                  <a:prstDash val="solid"/>
                </a:ln>
                <a:gradFill flip="none"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  <a:tileRect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metist " pitchFamily="2" charset="0"/>
              </a:rPr>
            </a:br>
            <a:r>
              <a:rPr lang="ru-RU" sz="4800" dirty="0" smtClean="0">
                <a:ln w="18415" cmpd="sng">
                  <a:solidFill>
                    <a:schemeClr val="tx1"/>
                  </a:solidFill>
                  <a:prstDash val="solid"/>
                </a:ln>
                <a:gradFill flip="none"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  <a:tileRect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metist " pitchFamily="2" charset="0"/>
              </a:rPr>
              <a:t>к  Агнии  </a:t>
            </a:r>
            <a:r>
              <a:rPr lang="ru-RU" sz="4800" dirty="0" err="1" smtClean="0">
                <a:ln w="18415" cmpd="sng">
                  <a:solidFill>
                    <a:schemeClr val="tx1"/>
                  </a:solidFill>
                  <a:prstDash val="solid"/>
                </a:ln>
                <a:gradFill flip="none"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  <a:tileRect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metist " pitchFamily="2" charset="0"/>
              </a:rPr>
              <a:t>Барто</a:t>
            </a:r>
            <a:endParaRPr lang="ru-RU" sz="4800" dirty="0">
              <a:ln w="18415" cmpd="sng">
                <a:solidFill>
                  <a:schemeClr val="tx1"/>
                </a:solidFill>
                <a:prstDash val="solid"/>
              </a:ln>
              <a:gradFill flip="none" rotWithShape="1">
                <a:gsLst>
                  <a:gs pos="0">
                    <a:srgbClr val="A603AB"/>
                  </a:gs>
                  <a:gs pos="21001">
                    <a:srgbClr val="0819FB"/>
                  </a:gs>
                  <a:gs pos="35001">
                    <a:srgbClr val="1A8D48"/>
                  </a:gs>
                  <a:gs pos="52000">
                    <a:srgbClr val="FFFF00"/>
                  </a:gs>
                  <a:gs pos="73000">
                    <a:srgbClr val="EE3F17"/>
                  </a:gs>
                  <a:gs pos="88000">
                    <a:srgbClr val="E81766"/>
                  </a:gs>
                  <a:gs pos="100000">
                    <a:srgbClr val="A603AB"/>
                  </a:gs>
                </a:gsLst>
                <a:lin ang="5400000" scaled="0"/>
                <a:tileRect/>
              </a:gradFill>
              <a:latin typeface="Ametist " pitchFamily="2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619672" y="4263231"/>
            <a:ext cx="6400800" cy="2214513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Comic Sans MS" pitchFamily="66" charset="0"/>
              </a:rPr>
              <a:t>писательница</a:t>
            </a:r>
            <a:endParaRPr lang="ru-RU" sz="2400" dirty="0">
              <a:solidFill>
                <a:schemeClr val="tx1"/>
              </a:solidFill>
              <a:latin typeface="Comic Sans MS" pitchFamily="66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Comic Sans MS" pitchFamily="66" charset="0"/>
              </a:rPr>
              <a:t>киносценаристка</a:t>
            </a:r>
            <a:endParaRPr lang="ru-RU" sz="2400" dirty="0">
              <a:solidFill>
                <a:schemeClr val="tx1"/>
              </a:solidFill>
              <a:latin typeface="Comic Sans MS" pitchFamily="66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Comic Sans MS" pitchFamily="66" charset="0"/>
              </a:rPr>
              <a:t> радиоведущая</a:t>
            </a:r>
          </a:p>
          <a:p>
            <a:r>
              <a:rPr lang="ru-RU" sz="2400" dirty="0">
                <a:solidFill>
                  <a:schemeClr val="tx1"/>
                </a:solidFill>
                <a:latin typeface="Comic Sans MS" pitchFamily="66" charset="0"/>
              </a:rPr>
              <a:t>русская советская детская поэтесс</a:t>
            </a:r>
            <a:r>
              <a:rPr lang="ru-RU" sz="2000" dirty="0">
                <a:solidFill>
                  <a:schemeClr val="tx1"/>
                </a:solidFill>
                <a:latin typeface="Comic Sans MS" pitchFamily="66" charset="0"/>
              </a:rPr>
              <a:t>а</a:t>
            </a:r>
          </a:p>
          <a:p>
            <a:endParaRPr lang="ru-RU" sz="20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8" name="Picture 2" descr="http://img-fotki.yandex.ru/get/4701/tatyana2q8-medvedeva.124/0_534dc_89f1f6b7_L.png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236296" y="3284984"/>
            <a:ext cx="1584465" cy="2379076"/>
          </a:xfrm>
          <a:prstGeom prst="rect">
            <a:avLst/>
          </a:prstGeom>
          <a:noFill/>
        </p:spPr>
      </p:pic>
      <p:pic>
        <p:nvPicPr>
          <p:cNvPr id="21506" name="Picture 2" descr="http://litterref.ru/files/7/54214af669202f6686a3dba432975dd0.html_files/14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879816" y="4722951"/>
            <a:ext cx="1214548" cy="12454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79912" y="733246"/>
            <a:ext cx="50405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dirty="0" smtClean="0">
                <a:latin typeface="Comic Sans MS" pitchFamily="66" charset="0"/>
              </a:rPr>
              <a:t>В 1976 году ей была присуждена Международная премия им. Х.К.Андерсена. </a:t>
            </a:r>
            <a:r>
              <a:rPr lang="ru-RU" sz="2800" dirty="0" smtClean="0">
                <a:solidFill>
                  <a:srgbClr val="000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Всю жизнь посвятила Агния Львовна детской поэзии и оставила нам много замечательных стихотворений. Её стихи переведены на многие языки. Умерла поэтесса в возрасте 75 лет в 1981 году.</a:t>
            </a:r>
            <a:endParaRPr lang="ru-RU" sz="4000" dirty="0" smtClean="0">
              <a:latin typeface="Comic Sans MS" pitchFamily="66" charset="0"/>
              <a:cs typeface="Arial" pitchFamily="34" charset="0"/>
            </a:endParaRPr>
          </a:p>
          <a:p>
            <a:pPr algn="ctr"/>
            <a:endParaRPr lang="ru-RU" sz="2800" dirty="0">
              <a:latin typeface="Rubius" pitchFamily="2" charset="0"/>
            </a:endParaRPr>
          </a:p>
        </p:txBody>
      </p:sp>
      <p:pic>
        <p:nvPicPr>
          <p:cNvPr id="3" name="Picture 2" descr="C:\Users\Microstar\Desktop\hans christian andersen medaille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1196752"/>
            <a:ext cx="3627273" cy="36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1052736"/>
            <a:ext cx="3250704" cy="4248472"/>
          </a:xfrm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Память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ea typeface="+mn-ea"/>
                <a:cs typeface="Times New Roman" pitchFamily="18" charset="0"/>
              </a:rPr>
              <a:t>Имя </a:t>
            </a:r>
            <a:r>
              <a:rPr lang="ru-RU" sz="2800" dirty="0">
                <a:latin typeface="Times New Roman" pitchFamily="18" charset="0"/>
                <a:ea typeface="+mn-ea"/>
                <a:cs typeface="Times New Roman" pitchFamily="18" charset="0"/>
              </a:rPr>
              <a:t>Агнии </a:t>
            </a:r>
            <a:r>
              <a:rPr lang="ru-RU" sz="2800" dirty="0" err="1">
                <a:latin typeface="Times New Roman" pitchFamily="18" charset="0"/>
                <a:ea typeface="+mn-ea"/>
                <a:cs typeface="Times New Roman" pitchFamily="18" charset="0"/>
              </a:rPr>
              <a:t>Барто</a:t>
            </a:r>
            <a:r>
              <a:rPr lang="ru-RU" sz="2800" dirty="0">
                <a:latin typeface="Times New Roman" pitchFamily="18" charset="0"/>
                <a:ea typeface="+mn-ea"/>
                <a:cs typeface="Times New Roman" pitchFamily="18" charset="0"/>
              </a:rPr>
              <a:t> присвоено одному из кратеров на Венере.</a:t>
            </a:r>
            <a:br>
              <a:rPr lang="ru-RU" sz="2800" dirty="0"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Picture 2" descr="http://server.audiopedia.su:8888/staroeradio/images/pics/00209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052736"/>
            <a:ext cx="3771635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9949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6005" y="257823"/>
            <a:ext cx="2651990" cy="117663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Имя Агнии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Барто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присвоено одной из малых планет (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2279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Barto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), расположенной между орбитами Марса и Юпитера.</a:t>
            </a:r>
          </a:p>
          <a:p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716016" y="1268760"/>
            <a:ext cx="3032478" cy="4365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36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Стрелка вправо 92">
            <a:hlinkClick r:id="" action="ppaction://hlinkshowjump?jump=nextslide"/>
          </p:cNvPr>
          <p:cNvSpPr/>
          <p:nvPr/>
        </p:nvSpPr>
        <p:spPr>
          <a:xfrm>
            <a:off x="8100392" y="6237312"/>
            <a:ext cx="762384" cy="412624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Умножение 1">
            <a:hlinkClick r:id="" action="ppaction://hlinkshowjump?jump=endshow"/>
          </p:cNvPr>
          <p:cNvSpPr/>
          <p:nvPr/>
        </p:nvSpPr>
        <p:spPr>
          <a:xfrm>
            <a:off x="7858148" y="642918"/>
            <a:ext cx="714380" cy="628648"/>
          </a:xfrm>
          <a:prstGeom prst="mathMultiply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2" name="Группа 81"/>
          <p:cNvGrpSpPr/>
          <p:nvPr/>
        </p:nvGrpSpPr>
        <p:grpSpPr>
          <a:xfrm>
            <a:off x="4572000" y="0"/>
            <a:ext cx="4572000" cy="6858000"/>
            <a:chOff x="4572000" y="0"/>
            <a:chExt cx="4572000" cy="6858000"/>
          </a:xfrm>
        </p:grpSpPr>
        <p:grpSp>
          <p:nvGrpSpPr>
            <p:cNvPr id="83" name="Группа 15"/>
            <p:cNvGrpSpPr/>
            <p:nvPr/>
          </p:nvGrpSpPr>
          <p:grpSpPr>
            <a:xfrm>
              <a:off x="4572000" y="0"/>
              <a:ext cx="4572000" cy="6858000"/>
              <a:chOff x="4572000" y="0"/>
              <a:chExt cx="4572000" cy="6858000"/>
            </a:xfrm>
          </p:grpSpPr>
          <p:pic>
            <p:nvPicPr>
              <p:cNvPr id="85" name="Picture 2" descr="C:\Users\Microstar\Desktop\Шаблон Весеннее настроение 2.jpg"/>
              <p:cNvPicPr>
                <a:picLocks noChangeAspect="1" noChangeArrowheads="1"/>
              </p:cNvPicPr>
              <p:nvPr/>
            </p:nvPicPr>
            <p:blipFill>
              <a:blip r:embed="rId2" cstate="email"/>
              <a:srcRect/>
              <a:stretch>
                <a:fillRect/>
              </a:stretch>
            </p:blipFill>
            <p:spPr bwMode="auto">
              <a:xfrm>
                <a:off x="4572000" y="0"/>
                <a:ext cx="4572000" cy="6858000"/>
              </a:xfrm>
              <a:prstGeom prst="rect">
                <a:avLst/>
              </a:prstGeom>
              <a:noFill/>
            </p:spPr>
          </p:pic>
          <p:pic>
            <p:nvPicPr>
              <p:cNvPr id="86" name="Picture 2" descr="C:\Users\Microstar\Desktop\barto_igrushki_i_007.png"/>
              <p:cNvPicPr>
                <a:picLocks noChangeAspect="1" noChangeArrowheads="1"/>
              </p:cNvPicPr>
              <p:nvPr/>
            </p:nvPicPr>
            <p:blipFill>
              <a:blip r:embed="rId3" cstate="email"/>
              <a:srcRect/>
              <a:stretch>
                <a:fillRect/>
              </a:stretch>
            </p:blipFill>
            <p:spPr bwMode="auto">
              <a:xfrm>
                <a:off x="4786314" y="785794"/>
                <a:ext cx="3784321" cy="5643602"/>
              </a:xfrm>
              <a:prstGeom prst="rect">
                <a:avLst/>
              </a:prstGeom>
              <a:noFill/>
            </p:spPr>
          </p:pic>
        </p:grpSp>
        <p:sp>
          <p:nvSpPr>
            <p:cNvPr id="84" name="TextBox 83"/>
            <p:cNvSpPr txBox="1"/>
            <p:nvPr/>
          </p:nvSpPr>
          <p:spPr>
            <a:xfrm>
              <a:off x="6938978" y="6153168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/>
                <a:t>16</a:t>
              </a:r>
              <a:endParaRPr lang="ru-RU" b="1" dirty="0"/>
            </a:p>
          </p:txBody>
        </p:sp>
      </p:grpSp>
      <p:grpSp>
        <p:nvGrpSpPr>
          <p:cNvPr id="72" name="Группа 71"/>
          <p:cNvGrpSpPr/>
          <p:nvPr/>
        </p:nvGrpSpPr>
        <p:grpSpPr>
          <a:xfrm>
            <a:off x="4357686" y="0"/>
            <a:ext cx="4786314" cy="6858000"/>
            <a:chOff x="4572000" y="0"/>
            <a:chExt cx="4786314" cy="6858000"/>
          </a:xfrm>
        </p:grpSpPr>
        <p:grpSp>
          <p:nvGrpSpPr>
            <p:cNvPr id="73" name="Группа 23"/>
            <p:cNvGrpSpPr/>
            <p:nvPr/>
          </p:nvGrpSpPr>
          <p:grpSpPr>
            <a:xfrm>
              <a:off x="4572000" y="0"/>
              <a:ext cx="4786314" cy="6858000"/>
              <a:chOff x="4572000" y="0"/>
              <a:chExt cx="4572000" cy="6858000"/>
            </a:xfrm>
          </p:grpSpPr>
          <p:pic>
            <p:nvPicPr>
              <p:cNvPr id="75" name="Picture 2" descr="C:\Users\Microstar\Desktop\Шаблон Весеннее настроение 2.jpg"/>
              <p:cNvPicPr>
                <a:picLocks noChangeAspect="1" noChangeArrowheads="1"/>
              </p:cNvPicPr>
              <p:nvPr/>
            </p:nvPicPr>
            <p:blipFill>
              <a:blip r:embed="rId2" cstate="email"/>
              <a:srcRect/>
              <a:stretch>
                <a:fillRect/>
              </a:stretch>
            </p:blipFill>
            <p:spPr bwMode="auto">
              <a:xfrm>
                <a:off x="4572000" y="0"/>
                <a:ext cx="4572000" cy="6858000"/>
              </a:xfrm>
              <a:prstGeom prst="rect">
                <a:avLst/>
              </a:prstGeom>
              <a:noFill/>
            </p:spPr>
          </p:pic>
          <p:pic>
            <p:nvPicPr>
              <p:cNvPr id="76" name="Picture 2" descr="C:\Users\Microstar\Desktop\barto_igrushki_i_008.png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4786314" y="642918"/>
                <a:ext cx="3929090" cy="5595934"/>
              </a:xfrm>
              <a:prstGeom prst="rect">
                <a:avLst/>
              </a:prstGeom>
              <a:noFill/>
            </p:spPr>
          </p:pic>
        </p:grpSp>
        <p:sp>
          <p:nvSpPr>
            <p:cNvPr id="74" name="TextBox 73"/>
            <p:cNvSpPr txBox="1"/>
            <p:nvPr/>
          </p:nvSpPr>
          <p:spPr>
            <a:xfrm>
              <a:off x="6938978" y="6153168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/>
                <a:t>14</a:t>
              </a:r>
              <a:endParaRPr lang="ru-RU" b="1" dirty="0"/>
            </a:p>
          </p:txBody>
        </p:sp>
      </p:grpSp>
      <p:grpSp>
        <p:nvGrpSpPr>
          <p:cNvPr id="62" name="Группа 61"/>
          <p:cNvGrpSpPr/>
          <p:nvPr/>
        </p:nvGrpSpPr>
        <p:grpSpPr>
          <a:xfrm>
            <a:off x="4572000" y="0"/>
            <a:ext cx="4572000" cy="6858000"/>
            <a:chOff x="4572000" y="0"/>
            <a:chExt cx="4572000" cy="6858000"/>
          </a:xfrm>
        </p:grpSpPr>
        <p:grpSp>
          <p:nvGrpSpPr>
            <p:cNvPr id="63" name="Группа 21"/>
            <p:cNvGrpSpPr/>
            <p:nvPr/>
          </p:nvGrpSpPr>
          <p:grpSpPr>
            <a:xfrm>
              <a:off x="4572000" y="0"/>
              <a:ext cx="4572000" cy="6858000"/>
              <a:chOff x="4572000" y="0"/>
              <a:chExt cx="4572000" cy="6858000"/>
            </a:xfrm>
          </p:grpSpPr>
          <p:pic>
            <p:nvPicPr>
              <p:cNvPr id="65" name="Picture 2" descr="C:\Users\Microstar\Desktop\Шаблон Весеннее настроение 2.jpg"/>
              <p:cNvPicPr>
                <a:picLocks noChangeAspect="1" noChangeArrowheads="1"/>
              </p:cNvPicPr>
              <p:nvPr/>
            </p:nvPicPr>
            <p:blipFill>
              <a:blip r:embed="rId2" cstate="email"/>
              <a:srcRect/>
              <a:stretch>
                <a:fillRect/>
              </a:stretch>
            </p:blipFill>
            <p:spPr bwMode="auto">
              <a:xfrm>
                <a:off x="4572000" y="0"/>
                <a:ext cx="4572000" cy="6858000"/>
              </a:xfrm>
              <a:prstGeom prst="rect">
                <a:avLst/>
              </a:prstGeom>
              <a:noFill/>
            </p:spPr>
          </p:pic>
          <p:sp>
            <p:nvSpPr>
              <p:cNvPr id="66" name="TextBox 65"/>
              <p:cNvSpPr txBox="1"/>
              <p:nvPr/>
            </p:nvSpPr>
            <p:spPr>
              <a:xfrm>
                <a:off x="6786578" y="6000768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/>
                  <a:t>12</a:t>
                </a:r>
                <a:endParaRPr lang="ru-RU" b="1" dirty="0"/>
              </a:p>
            </p:txBody>
          </p:sp>
        </p:grpSp>
        <p:pic>
          <p:nvPicPr>
            <p:cNvPr id="64" name="Picture 2" descr="C:\Users\Microstar\Desktop\А.Барто\articles_327_50641310861d4b638471a7f8e94d1034354152069c1c5.jpg"/>
            <p:cNvPicPr>
              <a:picLocks noChangeAspect="1" noChangeArrowheads="1"/>
            </p:cNvPicPr>
            <p:nvPr/>
          </p:nvPicPr>
          <p:blipFill>
            <a:blip r:embed="rId5" cstate="email"/>
            <a:srcRect t="-177" b="-177"/>
            <a:stretch>
              <a:fillRect/>
            </a:stretch>
          </p:blipFill>
          <p:spPr bwMode="auto">
            <a:xfrm>
              <a:off x="4714876" y="1785926"/>
              <a:ext cx="4071966" cy="3214710"/>
            </a:xfrm>
            <a:prstGeom prst="rect">
              <a:avLst/>
            </a:prstGeom>
            <a:noFill/>
          </p:spPr>
        </p:pic>
      </p:grpSp>
      <p:grpSp>
        <p:nvGrpSpPr>
          <p:cNvPr id="52" name="Группа 51"/>
          <p:cNvGrpSpPr/>
          <p:nvPr/>
        </p:nvGrpSpPr>
        <p:grpSpPr>
          <a:xfrm>
            <a:off x="4572000" y="0"/>
            <a:ext cx="4572000" cy="6858000"/>
            <a:chOff x="4572000" y="0"/>
            <a:chExt cx="4572000" cy="6858000"/>
          </a:xfrm>
        </p:grpSpPr>
        <p:grpSp>
          <p:nvGrpSpPr>
            <p:cNvPr id="53" name="Группа 21"/>
            <p:cNvGrpSpPr/>
            <p:nvPr/>
          </p:nvGrpSpPr>
          <p:grpSpPr>
            <a:xfrm>
              <a:off x="4572000" y="0"/>
              <a:ext cx="4572000" cy="6858000"/>
              <a:chOff x="4572000" y="0"/>
              <a:chExt cx="4572000" cy="6858000"/>
            </a:xfrm>
          </p:grpSpPr>
          <p:pic>
            <p:nvPicPr>
              <p:cNvPr id="55" name="Picture 2" descr="C:\Users\Microstar\Desktop\Шаблон Весеннее настроение 2.jpg"/>
              <p:cNvPicPr>
                <a:picLocks noChangeAspect="1" noChangeArrowheads="1"/>
              </p:cNvPicPr>
              <p:nvPr/>
            </p:nvPicPr>
            <p:blipFill>
              <a:blip r:embed="rId2" cstate="email"/>
              <a:srcRect/>
              <a:stretch>
                <a:fillRect/>
              </a:stretch>
            </p:blipFill>
            <p:spPr bwMode="auto">
              <a:xfrm>
                <a:off x="4572000" y="0"/>
                <a:ext cx="4572000" cy="6858000"/>
              </a:xfrm>
              <a:prstGeom prst="rect">
                <a:avLst/>
              </a:prstGeom>
              <a:noFill/>
            </p:spPr>
          </p:pic>
          <p:sp>
            <p:nvSpPr>
              <p:cNvPr id="56" name="TextBox 55"/>
              <p:cNvSpPr txBox="1"/>
              <p:nvPr/>
            </p:nvSpPr>
            <p:spPr>
              <a:xfrm>
                <a:off x="6786578" y="6000768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/>
                  <a:t>10</a:t>
                </a:r>
                <a:endParaRPr lang="ru-RU" b="1" dirty="0"/>
              </a:p>
            </p:txBody>
          </p:sp>
        </p:grpSp>
        <p:pic>
          <p:nvPicPr>
            <p:cNvPr id="54" name="Picture 2" descr="C:\Users\Microstar\Desktop\8.jpg"/>
            <p:cNvPicPr>
              <a:picLocks noChangeAspect="1" noChangeArrowheads="1"/>
            </p:cNvPicPr>
            <p:nvPr/>
          </p:nvPicPr>
          <p:blipFill>
            <a:blip r:embed="rId6" cstate="email">
              <a:clrChange>
                <a:clrFrom>
                  <a:srgbClr val="FDFDFB"/>
                </a:clrFrom>
                <a:clrTo>
                  <a:srgbClr val="FDFDFB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072066" y="857232"/>
              <a:ext cx="3500462" cy="4863303"/>
            </a:xfrm>
            <a:prstGeom prst="rect">
              <a:avLst/>
            </a:prstGeom>
            <a:noFill/>
          </p:spPr>
        </p:pic>
      </p:grpSp>
      <p:grpSp>
        <p:nvGrpSpPr>
          <p:cNvPr id="42" name="Группа 41"/>
          <p:cNvGrpSpPr/>
          <p:nvPr/>
        </p:nvGrpSpPr>
        <p:grpSpPr>
          <a:xfrm>
            <a:off x="4572000" y="0"/>
            <a:ext cx="4572000" cy="6858000"/>
            <a:chOff x="4572000" y="0"/>
            <a:chExt cx="4572000" cy="6858000"/>
          </a:xfrm>
        </p:grpSpPr>
        <p:grpSp>
          <p:nvGrpSpPr>
            <p:cNvPr id="43" name="Группа 12"/>
            <p:cNvGrpSpPr/>
            <p:nvPr/>
          </p:nvGrpSpPr>
          <p:grpSpPr>
            <a:xfrm>
              <a:off x="4572000" y="0"/>
              <a:ext cx="4572000" cy="6858000"/>
              <a:chOff x="4572000" y="0"/>
              <a:chExt cx="4572000" cy="6858000"/>
            </a:xfrm>
          </p:grpSpPr>
          <p:pic>
            <p:nvPicPr>
              <p:cNvPr id="45" name="Picture 2" descr="C:\Users\Microstar\Desktop\Шаблон Весеннее настроение 2.jpg"/>
              <p:cNvPicPr>
                <a:picLocks noChangeAspect="1" noChangeArrowheads="1"/>
              </p:cNvPicPr>
              <p:nvPr/>
            </p:nvPicPr>
            <p:blipFill>
              <a:blip r:embed="rId2" cstate="email"/>
              <a:srcRect/>
              <a:stretch>
                <a:fillRect/>
              </a:stretch>
            </p:blipFill>
            <p:spPr bwMode="auto">
              <a:xfrm>
                <a:off x="4572000" y="0"/>
                <a:ext cx="4572000" cy="6858000"/>
              </a:xfrm>
              <a:prstGeom prst="rect">
                <a:avLst/>
              </a:prstGeom>
              <a:noFill/>
            </p:spPr>
          </p:pic>
          <p:pic>
            <p:nvPicPr>
              <p:cNvPr id="46" name="Picture 2" descr="http://illustrators.ru/illustrations/454827_original.jpg"/>
              <p:cNvPicPr>
                <a:picLocks noChangeAspect="1" noChangeArrowheads="1"/>
              </p:cNvPicPr>
              <p:nvPr/>
            </p:nvPicPr>
            <p:blipFill>
              <a:blip r:embed="rId7" cstate="email"/>
              <a:srcRect/>
              <a:stretch>
                <a:fillRect/>
              </a:stretch>
            </p:blipFill>
            <p:spPr bwMode="auto">
              <a:xfrm>
                <a:off x="4929190" y="928670"/>
                <a:ext cx="3643338" cy="4674471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sp>
          <p:nvSpPr>
            <p:cNvPr id="44" name="TextBox 43"/>
            <p:cNvSpPr txBox="1"/>
            <p:nvPr/>
          </p:nvSpPr>
          <p:spPr>
            <a:xfrm>
              <a:off x="6786578" y="600076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/>
                <a:t>8</a:t>
              </a:r>
              <a:endParaRPr lang="ru-RU" b="1" dirty="0"/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4572000" y="0"/>
            <a:ext cx="4572000" cy="6858000"/>
            <a:chOff x="4572000" y="0"/>
            <a:chExt cx="4572000" cy="6858000"/>
          </a:xfrm>
        </p:grpSpPr>
        <p:grpSp>
          <p:nvGrpSpPr>
            <p:cNvPr id="33" name="Группа 12"/>
            <p:cNvGrpSpPr/>
            <p:nvPr/>
          </p:nvGrpSpPr>
          <p:grpSpPr>
            <a:xfrm>
              <a:off x="4572000" y="0"/>
              <a:ext cx="4572000" cy="6858000"/>
              <a:chOff x="4572000" y="0"/>
              <a:chExt cx="4572000" cy="6858000"/>
            </a:xfrm>
          </p:grpSpPr>
          <p:pic>
            <p:nvPicPr>
              <p:cNvPr id="35" name="Picture 2" descr="C:\Users\Microstar\Desktop\Шаблон Весеннее настроение 2.jpg"/>
              <p:cNvPicPr>
                <a:picLocks noChangeAspect="1" noChangeArrowheads="1"/>
              </p:cNvPicPr>
              <p:nvPr/>
            </p:nvPicPr>
            <p:blipFill>
              <a:blip r:embed="rId2" cstate="email"/>
              <a:srcRect/>
              <a:stretch>
                <a:fillRect/>
              </a:stretch>
            </p:blipFill>
            <p:spPr bwMode="auto">
              <a:xfrm>
                <a:off x="4572000" y="0"/>
                <a:ext cx="4572000" cy="6858000"/>
              </a:xfrm>
              <a:prstGeom prst="rect">
                <a:avLst/>
              </a:prstGeom>
              <a:noFill/>
            </p:spPr>
          </p:pic>
          <p:pic>
            <p:nvPicPr>
              <p:cNvPr id="36" name="Picture 2" descr="C:\Users\Microstar\Desktop\А.Барто\5.jpg"/>
              <p:cNvPicPr>
                <a:picLocks noChangeAspect="1" noChangeArrowheads="1"/>
              </p:cNvPicPr>
              <p:nvPr/>
            </p:nvPicPr>
            <p:blipFill>
              <a:blip r:embed="rId8" cstate="email">
                <a:clrChange>
                  <a:clrFrom>
                    <a:srgbClr val="FEFEFE"/>
                  </a:clrFrom>
                  <a:clrTo>
                    <a:srgbClr val="FEFEFE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961337" y="1142984"/>
                <a:ext cx="3567882" cy="4357718"/>
              </a:xfrm>
              <a:prstGeom prst="rect">
                <a:avLst/>
              </a:prstGeom>
              <a:noFill/>
            </p:spPr>
          </p:pic>
        </p:grpSp>
        <p:sp>
          <p:nvSpPr>
            <p:cNvPr id="34" name="TextBox 33"/>
            <p:cNvSpPr txBox="1"/>
            <p:nvPr/>
          </p:nvSpPr>
          <p:spPr>
            <a:xfrm>
              <a:off x="6786578" y="600076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/>
                <a:t>6</a:t>
              </a:r>
              <a:endParaRPr lang="ru-RU" b="1" dirty="0"/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4572000" y="0"/>
            <a:ext cx="4572000" cy="6858000"/>
            <a:chOff x="4572000" y="0"/>
            <a:chExt cx="4572000" cy="6858000"/>
          </a:xfrm>
        </p:grpSpPr>
        <p:grpSp>
          <p:nvGrpSpPr>
            <p:cNvPr id="23" name="Группа 14"/>
            <p:cNvGrpSpPr/>
            <p:nvPr/>
          </p:nvGrpSpPr>
          <p:grpSpPr>
            <a:xfrm>
              <a:off x="4572000" y="0"/>
              <a:ext cx="4572000" cy="6858000"/>
              <a:chOff x="4572000" y="0"/>
              <a:chExt cx="4572000" cy="6858000"/>
            </a:xfrm>
          </p:grpSpPr>
          <p:pic>
            <p:nvPicPr>
              <p:cNvPr id="25" name="Picture 2" descr="C:\Users\Microstar\Desktop\Шаблон Весеннее настроение 2.jpg"/>
              <p:cNvPicPr>
                <a:picLocks noChangeAspect="1" noChangeArrowheads="1"/>
              </p:cNvPicPr>
              <p:nvPr/>
            </p:nvPicPr>
            <p:blipFill>
              <a:blip r:embed="rId2" cstate="email"/>
              <a:srcRect/>
              <a:stretch>
                <a:fillRect/>
              </a:stretch>
            </p:blipFill>
            <p:spPr bwMode="auto">
              <a:xfrm>
                <a:off x="4572000" y="0"/>
                <a:ext cx="4572000" cy="6858000"/>
              </a:xfrm>
              <a:prstGeom prst="rect">
                <a:avLst/>
              </a:prstGeom>
              <a:noFill/>
            </p:spPr>
          </p:pic>
          <p:pic>
            <p:nvPicPr>
              <p:cNvPr id="26" name="Picture 2" descr="C:\Users\Microstar\Desktop\А.Барто\003.jpg"/>
              <p:cNvPicPr>
                <a:picLocks noChangeAspect="1" noChangeArrowheads="1"/>
              </p:cNvPicPr>
              <p:nvPr/>
            </p:nvPicPr>
            <p:blipFill>
              <a:blip r:embed="rId9" cstate="email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714876" y="1142984"/>
                <a:ext cx="4071966" cy="5072074"/>
              </a:xfrm>
              <a:prstGeom prst="rect">
                <a:avLst/>
              </a:prstGeom>
              <a:noFill/>
            </p:spPr>
          </p:pic>
        </p:grpSp>
        <p:sp>
          <p:nvSpPr>
            <p:cNvPr id="24" name="TextBox 23"/>
            <p:cNvSpPr txBox="1"/>
            <p:nvPr/>
          </p:nvSpPr>
          <p:spPr>
            <a:xfrm>
              <a:off x="6786578" y="600076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/>
                <a:t>4</a:t>
              </a:r>
              <a:endParaRPr lang="ru-RU" b="1" dirty="0"/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4572000" y="0"/>
            <a:ext cx="4572000" cy="6858000"/>
            <a:chOff x="4572000" y="0"/>
            <a:chExt cx="4572000" cy="6858000"/>
          </a:xfrm>
        </p:grpSpPr>
        <p:grpSp>
          <p:nvGrpSpPr>
            <p:cNvPr id="13" name="Группа 9"/>
            <p:cNvGrpSpPr/>
            <p:nvPr/>
          </p:nvGrpSpPr>
          <p:grpSpPr>
            <a:xfrm>
              <a:off x="4572000" y="0"/>
              <a:ext cx="4572000" cy="6858000"/>
              <a:chOff x="4572000" y="0"/>
              <a:chExt cx="4572000" cy="6858000"/>
            </a:xfrm>
          </p:grpSpPr>
          <p:pic>
            <p:nvPicPr>
              <p:cNvPr id="15" name="Picture 2" descr="C:\Users\Microstar\Desktop\детям (FILEminimizer).jpg"/>
              <p:cNvPicPr>
                <a:picLocks noChangeAspect="1" noChangeArrowheads="1"/>
              </p:cNvPicPr>
              <p:nvPr/>
            </p:nvPicPr>
            <p:blipFill>
              <a:blip r:embed="rId10" cstate="email"/>
              <a:srcRect/>
              <a:stretch>
                <a:fillRect/>
              </a:stretch>
            </p:blipFill>
            <p:spPr bwMode="auto">
              <a:xfrm>
                <a:off x="4572000" y="0"/>
                <a:ext cx="4572000" cy="6858000"/>
              </a:xfrm>
              <a:prstGeom prst="rect">
                <a:avLst/>
              </a:prstGeom>
              <a:noFill/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5429256" y="1000108"/>
                <a:ext cx="2903359" cy="44627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Comic Sans MS" pitchFamily="66" charset="0"/>
                  </a:rPr>
                  <a:t>Содержание</a:t>
                </a:r>
              </a:p>
              <a:p>
                <a:endParaRPr lang="ru-RU" sz="2400" dirty="0" smtClean="0">
                  <a:latin typeface="Comic Sans MS" pitchFamily="66" charset="0"/>
                </a:endParaRPr>
              </a:p>
              <a:p>
                <a:r>
                  <a:rPr lang="ru-RU" sz="3200" dirty="0" smtClean="0">
                    <a:latin typeface="Comic Sans MS" pitchFamily="66" charset="0"/>
                  </a:rPr>
                  <a:t>1.Мишка</a:t>
                </a:r>
              </a:p>
              <a:p>
                <a:r>
                  <a:rPr lang="ru-RU" sz="3200" dirty="0" smtClean="0">
                    <a:latin typeface="Comic Sans MS" pitchFamily="66" charset="0"/>
                  </a:rPr>
                  <a:t>2.Лошадка</a:t>
                </a:r>
              </a:p>
              <a:p>
                <a:r>
                  <a:rPr lang="ru-RU" sz="3200" dirty="0" smtClean="0">
                    <a:latin typeface="Comic Sans MS" pitchFamily="66" charset="0"/>
                  </a:rPr>
                  <a:t>3.Зайка</a:t>
                </a:r>
              </a:p>
              <a:p>
                <a:r>
                  <a:rPr lang="ru-RU" sz="3200" dirty="0" smtClean="0">
                    <a:latin typeface="Comic Sans MS" pitchFamily="66" charset="0"/>
                  </a:rPr>
                  <a:t>4.Мячик</a:t>
                </a:r>
              </a:p>
              <a:p>
                <a:r>
                  <a:rPr lang="ru-RU" sz="3200" dirty="0" smtClean="0">
                    <a:latin typeface="Comic Sans MS" pitchFamily="66" charset="0"/>
                  </a:rPr>
                  <a:t>5.Бычок</a:t>
                </a:r>
              </a:p>
              <a:p>
                <a:r>
                  <a:rPr lang="ru-RU" sz="3200" dirty="0" smtClean="0">
                    <a:latin typeface="Comic Sans MS" pitchFamily="66" charset="0"/>
                  </a:rPr>
                  <a:t>6.Кораблик</a:t>
                </a:r>
              </a:p>
              <a:p>
                <a:r>
                  <a:rPr lang="ru-RU" sz="3200" dirty="0" smtClean="0">
                    <a:latin typeface="Comic Sans MS" pitchFamily="66" charset="0"/>
                  </a:rPr>
                  <a:t>7.Козлёнок</a:t>
                </a:r>
                <a:endParaRPr lang="ru-RU" sz="3200" dirty="0">
                  <a:latin typeface="Comic Sans MS" pitchFamily="66" charset="0"/>
                </a:endParaRPr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6786578" y="600076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/>
                <a:t>2</a:t>
              </a:r>
              <a:endParaRPr lang="ru-RU" b="1" dirty="0"/>
            </a:p>
          </p:txBody>
        </p:sp>
      </p:grpSp>
      <p:grpSp>
        <p:nvGrpSpPr>
          <p:cNvPr id="3" name="Группа 9"/>
          <p:cNvGrpSpPr/>
          <p:nvPr/>
        </p:nvGrpSpPr>
        <p:grpSpPr>
          <a:xfrm>
            <a:off x="4572000" y="0"/>
            <a:ext cx="4572000" cy="6858000"/>
            <a:chOff x="4572000" y="0"/>
            <a:chExt cx="4572000" cy="6858000"/>
          </a:xfrm>
          <a:blipFill>
            <a:blip r:embed="rId11"/>
            <a:stretch>
              <a:fillRect/>
            </a:stretch>
          </a:blipFill>
        </p:grpSpPr>
        <p:pic>
          <p:nvPicPr>
            <p:cNvPr id="4" name="Picture 2" descr="C:\Users\Microstar\Desktop\Шаблон Весеннее настроение 2.jpg"/>
            <p:cNvPicPr>
              <a:picLocks noChangeAspect="1" noChangeArrowheads="1"/>
            </p:cNvPicPr>
            <p:nvPr/>
          </p:nvPicPr>
          <p:blipFill>
            <a:blip r:embed="rId12" cstate="email"/>
            <a:srcRect/>
            <a:stretch>
              <a:fillRect/>
            </a:stretch>
          </p:blipFill>
          <p:spPr bwMode="auto">
            <a:xfrm>
              <a:off x="4572000" y="0"/>
              <a:ext cx="4572000" cy="6858000"/>
            </a:xfrm>
            <a:prstGeom prst="rect">
              <a:avLst/>
            </a:prstGeom>
            <a:grpFill/>
          </p:spPr>
        </p:pic>
        <p:pic>
          <p:nvPicPr>
            <p:cNvPr id="5" name="Picture 2" descr="C:\Users\Microstar\Desktop\001.jpg"/>
            <p:cNvPicPr>
              <a:picLocks noChangeAspect="1" noChangeArrowheads="1"/>
            </p:cNvPicPr>
            <p:nvPr/>
          </p:nvPicPr>
          <p:blipFill>
            <a:blip r:embed="rId13" cstate="email"/>
            <a:srcRect/>
            <a:stretch>
              <a:fillRect/>
            </a:stretch>
          </p:blipFill>
          <p:spPr bwMode="auto">
            <a:xfrm>
              <a:off x="4643438" y="214290"/>
              <a:ext cx="4286280" cy="6429420"/>
            </a:xfrm>
            <a:prstGeom prst="rect">
              <a:avLst/>
            </a:prstGeom>
            <a:grpFill/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</p:pic>
      </p:grpSp>
      <p:grpSp>
        <p:nvGrpSpPr>
          <p:cNvPr id="6" name="Группа 3"/>
          <p:cNvGrpSpPr/>
          <p:nvPr/>
        </p:nvGrpSpPr>
        <p:grpSpPr>
          <a:xfrm>
            <a:off x="0" y="0"/>
            <a:ext cx="4572000" cy="6858000"/>
            <a:chOff x="0" y="0"/>
            <a:chExt cx="4572000" cy="6858000"/>
          </a:xfrm>
        </p:grpSpPr>
        <p:grpSp>
          <p:nvGrpSpPr>
            <p:cNvPr id="7" name="Группа 10"/>
            <p:cNvGrpSpPr/>
            <p:nvPr/>
          </p:nvGrpSpPr>
          <p:grpSpPr>
            <a:xfrm>
              <a:off x="0" y="0"/>
              <a:ext cx="4572000" cy="6858000"/>
              <a:chOff x="0" y="0"/>
              <a:chExt cx="4572000" cy="6858000"/>
            </a:xfrm>
          </p:grpSpPr>
          <p:pic>
            <p:nvPicPr>
              <p:cNvPr id="9" name="Picture 2" descr="C:\Users\Microstar\Desktop\Шаблон Весеннее настроение 2.jpg"/>
              <p:cNvPicPr>
                <a:picLocks noChangeAspect="1" noChangeArrowheads="1"/>
              </p:cNvPicPr>
              <p:nvPr/>
            </p:nvPicPr>
            <p:blipFill>
              <a:blip r:embed="rId14" cstate="email"/>
              <a:srcRect/>
              <a:stretch>
                <a:fillRect/>
              </a:stretch>
            </p:blipFill>
            <p:spPr bwMode="auto">
              <a:xfrm>
                <a:off x="0" y="0"/>
                <a:ext cx="4572000" cy="6858000"/>
              </a:xfrm>
              <a:prstGeom prst="rect">
                <a:avLst/>
              </a:prstGeom>
              <a:noFill/>
            </p:spPr>
          </p:pic>
          <p:pic>
            <p:nvPicPr>
              <p:cNvPr id="10" name="Picture 2" descr="C:\Users\Microstar\Desktop\008262 (1).jpg"/>
              <p:cNvPicPr>
                <a:picLocks noChangeAspect="1" noChangeArrowheads="1"/>
              </p:cNvPicPr>
              <p:nvPr/>
            </p:nvPicPr>
            <p:blipFill>
              <a:blip r:embed="rId15" cstate="email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000100" y="928670"/>
                <a:ext cx="2870379" cy="3500462"/>
              </a:xfrm>
              <a:prstGeom prst="rect">
                <a:avLst/>
              </a:prstGeom>
              <a:noFill/>
            </p:spPr>
          </p:pic>
        </p:grpSp>
        <p:sp>
          <p:nvSpPr>
            <p:cNvPr id="8" name="TextBox 7"/>
            <p:cNvSpPr txBox="1"/>
            <p:nvPr/>
          </p:nvSpPr>
          <p:spPr>
            <a:xfrm>
              <a:off x="2214546" y="607220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/>
                <a:t>1</a:t>
              </a:r>
              <a:endParaRPr lang="ru-RU" b="1" dirty="0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0" y="0"/>
            <a:ext cx="4572000" cy="6858000"/>
            <a:chOff x="0" y="0"/>
            <a:chExt cx="4572000" cy="6858000"/>
          </a:xfrm>
        </p:grpSpPr>
        <p:grpSp>
          <p:nvGrpSpPr>
            <p:cNvPr id="18" name="Группа 14"/>
            <p:cNvGrpSpPr/>
            <p:nvPr/>
          </p:nvGrpSpPr>
          <p:grpSpPr>
            <a:xfrm>
              <a:off x="0" y="0"/>
              <a:ext cx="4572000" cy="6858000"/>
              <a:chOff x="0" y="0"/>
              <a:chExt cx="4572000" cy="6858000"/>
            </a:xfrm>
          </p:grpSpPr>
          <p:pic>
            <p:nvPicPr>
              <p:cNvPr id="20" name="Picture 2" descr="C:\Users\Microstar\Desktop\Шаблон Весеннее настроение 2.jpg"/>
              <p:cNvPicPr>
                <a:picLocks noChangeAspect="1" noChangeArrowheads="1"/>
              </p:cNvPicPr>
              <p:nvPr/>
            </p:nvPicPr>
            <p:blipFill>
              <a:blip r:embed="rId14" cstate="email"/>
              <a:srcRect/>
              <a:stretch>
                <a:fillRect/>
              </a:stretch>
            </p:blipFill>
            <p:spPr bwMode="auto">
              <a:xfrm>
                <a:off x="0" y="0"/>
                <a:ext cx="4572000" cy="6858000"/>
              </a:xfrm>
              <a:prstGeom prst="rect">
                <a:avLst/>
              </a:prstGeom>
              <a:noFill/>
            </p:spPr>
          </p:pic>
          <p:sp>
            <p:nvSpPr>
              <p:cNvPr id="21" name="Прямоугольник 20"/>
              <p:cNvSpPr/>
              <p:nvPr/>
            </p:nvSpPr>
            <p:spPr>
              <a:xfrm>
                <a:off x="214282" y="928670"/>
                <a:ext cx="4357718" cy="50167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ru-RU" sz="3200" b="1" dirty="0" smtClean="0">
                    <a:ln w="1905"/>
                    <a:solidFill>
                      <a:schemeClr val="accent6">
                        <a:lumMod val="50000"/>
                      </a:schemeClr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Comic Sans MS" pitchFamily="66" charset="0"/>
                    <a:ea typeface="Times New Roman" pitchFamily="18" charset="0"/>
                    <a:cs typeface="Times New Roman" pitchFamily="18" charset="0"/>
                  </a:rPr>
                  <a:t>Мишка</a:t>
                </a:r>
              </a:p>
              <a:p>
                <a:pPr lvl="0" algn="ctr"/>
                <a:endParaRPr lang="ru-RU" sz="3200" b="1" dirty="0" smtClean="0">
                  <a:ln w="1905"/>
                  <a:solidFill>
                    <a:schemeClr val="accent6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  <a:ea typeface="Times New Roman" pitchFamily="18" charset="0"/>
                  <a:cs typeface="Times New Roman" pitchFamily="18" charset="0"/>
                </a:endParaRPr>
              </a:p>
              <a:p>
                <a:pPr lvl="0" algn="ctr"/>
                <a:r>
                  <a:rPr lang="ru-RU" sz="32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Comic Sans MS" pitchFamily="66" charset="0"/>
                    <a:cs typeface="Times New Roman" pitchFamily="18" charset="0"/>
                  </a:rPr>
                  <a:t>Уронили Мишку на пол,</a:t>
                </a:r>
              </a:p>
              <a:p>
                <a:pPr lvl="0" algn="ctr"/>
                <a:r>
                  <a:rPr lang="ru-RU" sz="32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Comic Sans MS" pitchFamily="66" charset="0"/>
                    <a:cs typeface="Times New Roman" pitchFamily="18" charset="0"/>
                  </a:rPr>
                  <a:t>Оторвали Мишке лапу.</a:t>
                </a:r>
              </a:p>
              <a:p>
                <a:pPr lvl="0" algn="ctr"/>
                <a:r>
                  <a:rPr lang="ru-RU" sz="32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Comic Sans MS" pitchFamily="66" charset="0"/>
                    <a:cs typeface="Times New Roman" pitchFamily="18" charset="0"/>
                  </a:rPr>
                  <a:t>Всё равно его не брошу-</a:t>
                </a:r>
              </a:p>
              <a:p>
                <a:pPr lvl="0" algn="ctr"/>
                <a:r>
                  <a:rPr lang="ru-RU" sz="32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Comic Sans MS" pitchFamily="66" charset="0"/>
                    <a:cs typeface="Times New Roman" pitchFamily="18" charset="0"/>
                  </a:rPr>
                  <a:t>Потому что он хороший.</a:t>
                </a:r>
                <a:endParaRPr lang="ru-RU" sz="40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  <a:cs typeface="Arial" pitchFamily="34" charset="0"/>
                </a:endParaRP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2214546" y="607220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/>
                <a:t>3</a:t>
              </a:r>
              <a:endParaRPr lang="ru-RU" b="1" dirty="0"/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0" y="0"/>
            <a:ext cx="4572000" cy="6858000"/>
            <a:chOff x="0" y="0"/>
            <a:chExt cx="4572000" cy="6858000"/>
          </a:xfrm>
        </p:grpSpPr>
        <p:grpSp>
          <p:nvGrpSpPr>
            <p:cNvPr id="28" name="Группа 20"/>
            <p:cNvGrpSpPr/>
            <p:nvPr/>
          </p:nvGrpSpPr>
          <p:grpSpPr>
            <a:xfrm>
              <a:off x="0" y="0"/>
              <a:ext cx="4572000" cy="6858000"/>
              <a:chOff x="0" y="0"/>
              <a:chExt cx="4572000" cy="6858000"/>
            </a:xfrm>
          </p:grpSpPr>
          <p:pic>
            <p:nvPicPr>
              <p:cNvPr id="30" name="Picture 2" descr="C:\Users\Microstar\Desktop\Шаблон Весеннее настроение 2.jpg"/>
              <p:cNvPicPr>
                <a:picLocks noChangeAspect="1" noChangeArrowheads="1"/>
              </p:cNvPicPr>
              <p:nvPr/>
            </p:nvPicPr>
            <p:blipFill>
              <a:blip r:embed="rId14" cstate="email"/>
              <a:srcRect/>
              <a:stretch>
                <a:fillRect/>
              </a:stretch>
            </p:blipFill>
            <p:spPr bwMode="auto">
              <a:xfrm>
                <a:off x="0" y="0"/>
                <a:ext cx="4572000" cy="6858000"/>
              </a:xfrm>
              <a:prstGeom prst="rect">
                <a:avLst/>
              </a:prstGeom>
              <a:noFill/>
            </p:spPr>
          </p:pic>
          <p:sp>
            <p:nvSpPr>
              <p:cNvPr id="31" name="Прямоугольник 30"/>
              <p:cNvSpPr/>
              <p:nvPr/>
            </p:nvSpPr>
            <p:spPr>
              <a:xfrm>
                <a:off x="0" y="928670"/>
                <a:ext cx="4572000" cy="501675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 algn="ctr"/>
                <a:r>
                  <a:rPr lang="ru-RU" sz="3200" b="1" dirty="0" smtClean="0">
                    <a:ln w="1905"/>
                    <a:solidFill>
                      <a:schemeClr val="accent6">
                        <a:lumMod val="50000"/>
                      </a:schemeClr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Comic Sans MS" pitchFamily="66" charset="0"/>
                    <a:ea typeface="Times New Roman" pitchFamily="18" charset="0"/>
                    <a:cs typeface="Times New Roman" pitchFamily="18" charset="0"/>
                  </a:rPr>
                  <a:t>Лошадка</a:t>
                </a:r>
              </a:p>
              <a:p>
                <a:pPr lvl="0" algn="ctr"/>
                <a:endParaRPr lang="ru-RU" sz="3200" b="1" dirty="0" smtClean="0">
                  <a:ln w="1905"/>
                  <a:solidFill>
                    <a:schemeClr val="accent6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  <a:ea typeface="Times New Roman" pitchFamily="18" charset="0"/>
                  <a:cs typeface="Times New Roman" pitchFamily="18" charset="0"/>
                </a:endParaRPr>
              </a:p>
              <a:p>
                <a:pPr lvl="0" algn="ctr"/>
                <a:r>
                  <a:rPr lang="ru-RU" sz="32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Comic Sans MS" pitchFamily="66" charset="0"/>
                    <a:cs typeface="Times New Roman" pitchFamily="18" charset="0"/>
                  </a:rPr>
                  <a:t>Я люблю свою лошадку,</a:t>
                </a:r>
              </a:p>
              <a:p>
                <a:pPr lvl="0" algn="ctr"/>
                <a:r>
                  <a:rPr lang="ru-RU" sz="32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Comic Sans MS" pitchFamily="66" charset="0"/>
                    <a:cs typeface="Times New Roman" pitchFamily="18" charset="0"/>
                  </a:rPr>
                  <a:t>Причешу ей шёрстку гладко,</a:t>
                </a:r>
              </a:p>
              <a:p>
                <a:pPr lvl="0" algn="ctr"/>
                <a:r>
                  <a:rPr lang="ru-RU" sz="32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Comic Sans MS" pitchFamily="66" charset="0"/>
                    <a:cs typeface="Times New Roman" pitchFamily="18" charset="0"/>
                  </a:rPr>
                  <a:t>Гребешком приглажу хвостик</a:t>
                </a:r>
              </a:p>
              <a:p>
                <a:pPr lvl="0" algn="ctr"/>
                <a:r>
                  <a:rPr lang="ru-RU" sz="32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Comic Sans MS" pitchFamily="66" charset="0"/>
                    <a:cs typeface="Times New Roman" pitchFamily="18" charset="0"/>
                  </a:rPr>
                  <a:t>И верхом поеду в гости.</a:t>
                </a:r>
                <a:endParaRPr lang="ru-RU" sz="40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  <a:cs typeface="Arial" pitchFamily="34" charset="0"/>
                </a:endParaRPr>
              </a:p>
            </p:txBody>
          </p:sp>
        </p:grpSp>
        <p:sp>
          <p:nvSpPr>
            <p:cNvPr id="29" name="TextBox 28"/>
            <p:cNvSpPr txBox="1"/>
            <p:nvPr/>
          </p:nvSpPr>
          <p:spPr>
            <a:xfrm>
              <a:off x="2214546" y="607220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/>
                <a:t>5</a:t>
              </a:r>
              <a:endParaRPr lang="ru-RU" b="1" dirty="0"/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0" y="0"/>
            <a:ext cx="4572000" cy="6858000"/>
            <a:chOff x="0" y="0"/>
            <a:chExt cx="4572000" cy="6858000"/>
          </a:xfrm>
        </p:grpSpPr>
        <p:grpSp>
          <p:nvGrpSpPr>
            <p:cNvPr id="38" name="Группа 20"/>
            <p:cNvGrpSpPr/>
            <p:nvPr/>
          </p:nvGrpSpPr>
          <p:grpSpPr>
            <a:xfrm>
              <a:off x="0" y="0"/>
              <a:ext cx="4572000" cy="6858000"/>
              <a:chOff x="0" y="0"/>
              <a:chExt cx="4572000" cy="6858000"/>
            </a:xfrm>
          </p:grpSpPr>
          <p:pic>
            <p:nvPicPr>
              <p:cNvPr id="40" name="Picture 2" descr="C:\Users\Microstar\Desktop\Шаблон Весеннее настроение 2.jpg"/>
              <p:cNvPicPr>
                <a:picLocks noChangeAspect="1" noChangeArrowheads="1"/>
              </p:cNvPicPr>
              <p:nvPr/>
            </p:nvPicPr>
            <p:blipFill>
              <a:blip r:embed="rId14" cstate="email"/>
              <a:srcRect/>
              <a:stretch>
                <a:fillRect/>
              </a:stretch>
            </p:blipFill>
            <p:spPr bwMode="auto">
              <a:xfrm>
                <a:off x="0" y="0"/>
                <a:ext cx="4572000" cy="6858000"/>
              </a:xfrm>
              <a:prstGeom prst="rect">
                <a:avLst/>
              </a:prstGeom>
              <a:noFill/>
            </p:spPr>
          </p:pic>
          <p:sp>
            <p:nvSpPr>
              <p:cNvPr id="41" name="Прямоугольник 40"/>
              <p:cNvSpPr/>
              <p:nvPr/>
            </p:nvSpPr>
            <p:spPr>
              <a:xfrm>
                <a:off x="214282" y="1142984"/>
                <a:ext cx="4286280" cy="50167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3200" b="1" dirty="0" smtClean="0">
                    <a:ln w="1905"/>
                    <a:solidFill>
                      <a:schemeClr val="accent6">
                        <a:lumMod val="50000"/>
                      </a:schemeClr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Comic Sans MS" pitchFamily="66" charset="0"/>
                    <a:ea typeface="Times New Roman" pitchFamily="18" charset="0"/>
                    <a:cs typeface="Times New Roman" pitchFamily="18" charset="0"/>
                  </a:rPr>
                  <a:t>Зайка</a:t>
                </a:r>
              </a:p>
              <a:p>
                <a:pPr lvl="0"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3200" b="1" dirty="0" smtClean="0">
                  <a:ln w="1905"/>
                  <a:solidFill>
                    <a:schemeClr val="accent6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  <a:ea typeface="Times New Roman" pitchFamily="18" charset="0"/>
                  <a:cs typeface="Times New Roman" pitchFamily="18" charset="0"/>
                </a:endParaRPr>
              </a:p>
              <a:p>
                <a:pPr lvl="0"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32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Comic Sans MS" pitchFamily="66" charset="0"/>
                    <a:ea typeface="Times New Roman" pitchFamily="18" charset="0"/>
                    <a:cs typeface="Times New Roman" pitchFamily="18" charset="0"/>
                  </a:rPr>
                  <a:t>Зайку бросила хозяйка -</a:t>
                </a:r>
                <a:br>
                  <a:rPr lang="ru-RU" sz="32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Comic Sans MS" pitchFamily="66" charset="0"/>
                    <a:ea typeface="Times New Roman" pitchFamily="18" charset="0"/>
                    <a:cs typeface="Times New Roman" pitchFamily="18" charset="0"/>
                  </a:rPr>
                </a:br>
                <a:r>
                  <a:rPr lang="ru-RU" sz="32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Comic Sans MS" pitchFamily="66" charset="0"/>
                    <a:ea typeface="Times New Roman" pitchFamily="18" charset="0"/>
                    <a:cs typeface="Times New Roman" pitchFamily="18" charset="0"/>
                  </a:rPr>
                  <a:t>Под дождем остался зайка.</a:t>
                </a:r>
                <a:br>
                  <a:rPr lang="ru-RU" sz="32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Comic Sans MS" pitchFamily="66" charset="0"/>
                    <a:ea typeface="Times New Roman" pitchFamily="18" charset="0"/>
                    <a:cs typeface="Times New Roman" pitchFamily="18" charset="0"/>
                  </a:rPr>
                </a:br>
                <a:r>
                  <a:rPr lang="ru-RU" sz="32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Comic Sans MS" pitchFamily="66" charset="0"/>
                    <a:ea typeface="Times New Roman" pitchFamily="18" charset="0"/>
                    <a:cs typeface="Times New Roman" pitchFamily="18" charset="0"/>
                  </a:rPr>
                  <a:t>Со скамейки слезть не мог,</a:t>
                </a:r>
                <a:br>
                  <a:rPr lang="ru-RU" sz="32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Comic Sans MS" pitchFamily="66" charset="0"/>
                    <a:ea typeface="Times New Roman" pitchFamily="18" charset="0"/>
                    <a:cs typeface="Times New Roman" pitchFamily="18" charset="0"/>
                  </a:rPr>
                </a:br>
                <a:r>
                  <a:rPr lang="ru-RU" sz="32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Comic Sans MS" pitchFamily="66" charset="0"/>
                    <a:ea typeface="Times New Roman" pitchFamily="18" charset="0"/>
                    <a:cs typeface="Times New Roman" pitchFamily="18" charset="0"/>
                  </a:rPr>
                  <a:t>Весь до ниточки промок.</a:t>
                </a:r>
                <a:endParaRPr lang="ru-RU" sz="40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  <a:cs typeface="Arial" pitchFamily="34" charset="0"/>
                </a:endParaRPr>
              </a:p>
            </p:txBody>
          </p:sp>
        </p:grpSp>
        <p:sp>
          <p:nvSpPr>
            <p:cNvPr id="39" name="TextBox 38"/>
            <p:cNvSpPr txBox="1"/>
            <p:nvPr/>
          </p:nvSpPr>
          <p:spPr>
            <a:xfrm>
              <a:off x="2214546" y="607220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/>
                <a:t>7</a:t>
              </a:r>
              <a:endParaRPr lang="ru-RU" b="1" dirty="0"/>
            </a:p>
          </p:txBody>
        </p:sp>
      </p:grpSp>
      <p:grpSp>
        <p:nvGrpSpPr>
          <p:cNvPr id="47" name="Группа 46"/>
          <p:cNvGrpSpPr/>
          <p:nvPr/>
        </p:nvGrpSpPr>
        <p:grpSpPr>
          <a:xfrm>
            <a:off x="0" y="0"/>
            <a:ext cx="4572000" cy="6858000"/>
            <a:chOff x="0" y="0"/>
            <a:chExt cx="4572000" cy="6858000"/>
          </a:xfrm>
        </p:grpSpPr>
        <p:grpSp>
          <p:nvGrpSpPr>
            <p:cNvPr id="48" name="Группа 27"/>
            <p:cNvGrpSpPr/>
            <p:nvPr/>
          </p:nvGrpSpPr>
          <p:grpSpPr>
            <a:xfrm>
              <a:off x="0" y="0"/>
              <a:ext cx="4572000" cy="6858000"/>
              <a:chOff x="0" y="0"/>
              <a:chExt cx="4572000" cy="6858000"/>
            </a:xfrm>
          </p:grpSpPr>
          <p:pic>
            <p:nvPicPr>
              <p:cNvPr id="50" name="Picture 2" descr="C:\Users\Microstar\Desktop\Шаблон Весеннее настроение 2.jpg"/>
              <p:cNvPicPr>
                <a:picLocks noChangeAspect="1" noChangeArrowheads="1"/>
              </p:cNvPicPr>
              <p:nvPr/>
            </p:nvPicPr>
            <p:blipFill>
              <a:blip r:embed="rId14" cstate="email"/>
              <a:srcRect/>
              <a:stretch>
                <a:fillRect/>
              </a:stretch>
            </p:blipFill>
            <p:spPr bwMode="auto">
              <a:xfrm>
                <a:off x="0" y="0"/>
                <a:ext cx="4572000" cy="6858000"/>
              </a:xfrm>
              <a:prstGeom prst="rect">
                <a:avLst/>
              </a:prstGeom>
              <a:noFill/>
            </p:spPr>
          </p:pic>
          <p:sp>
            <p:nvSpPr>
              <p:cNvPr id="51" name="TextBox 50"/>
              <p:cNvSpPr txBox="1"/>
              <p:nvPr/>
            </p:nvSpPr>
            <p:spPr>
              <a:xfrm>
                <a:off x="2214546" y="6072206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/>
                  <a:t>9</a:t>
                </a:r>
                <a:endParaRPr lang="ru-RU" b="1" dirty="0"/>
              </a:p>
            </p:txBody>
          </p:sp>
        </p:grpSp>
        <p:sp>
          <p:nvSpPr>
            <p:cNvPr id="49" name="Прямоугольник 48"/>
            <p:cNvSpPr/>
            <p:nvPr/>
          </p:nvSpPr>
          <p:spPr>
            <a:xfrm>
              <a:off x="0" y="928670"/>
              <a:ext cx="4572000" cy="501675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/>
              <a:r>
                <a:rPr lang="ru-RU" sz="3200" b="1" dirty="0" smtClean="0">
                  <a:ln w="1905"/>
                  <a:solidFill>
                    <a:schemeClr val="accent6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  <a:ea typeface="Times New Roman" pitchFamily="18" charset="0"/>
                  <a:cs typeface="Times New Roman" pitchFamily="18" charset="0"/>
                </a:rPr>
                <a:t>Мячик</a:t>
              </a:r>
            </a:p>
            <a:p>
              <a:pPr lvl="0" algn="ctr"/>
              <a:endParaRPr lang="ru-RU" sz="32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Times New Roman" pitchFamily="18" charset="0"/>
              </a:endParaRPr>
            </a:p>
            <a:p>
              <a:pPr lvl="0" algn="ctr"/>
              <a:r>
                <a:rPr lang="ru-RU" sz="32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  <a:cs typeface="Times New Roman" pitchFamily="18" charset="0"/>
                </a:rPr>
                <a:t>Наша Таня громко плачет:</a:t>
              </a:r>
            </a:p>
            <a:p>
              <a:pPr lvl="0" algn="ctr"/>
              <a:r>
                <a:rPr lang="ru-RU" sz="32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  <a:cs typeface="Times New Roman" pitchFamily="18" charset="0"/>
                </a:rPr>
                <a:t>Уронила в речку мячик.</a:t>
              </a:r>
            </a:p>
            <a:p>
              <a:pPr lvl="0" algn="ctr"/>
              <a:r>
                <a:rPr lang="ru-RU" sz="32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  <a:cs typeface="Times New Roman" pitchFamily="18" charset="0"/>
                </a:rPr>
                <a:t>-Тише, Танечка, </a:t>
              </a:r>
            </a:p>
            <a:p>
              <a:pPr lvl="0" algn="ctr"/>
              <a:r>
                <a:rPr lang="ru-RU" sz="32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  <a:cs typeface="Times New Roman" pitchFamily="18" charset="0"/>
                </a:rPr>
                <a:t>не плачь.</a:t>
              </a:r>
            </a:p>
            <a:p>
              <a:pPr lvl="0" algn="ctr"/>
              <a:r>
                <a:rPr lang="ru-RU" sz="32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  <a:cs typeface="Times New Roman" pitchFamily="18" charset="0"/>
                </a:rPr>
                <a:t>Не утонет в речке мяч.</a:t>
              </a:r>
              <a:endPara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endParaRPr>
            </a:p>
          </p:txBody>
        </p:sp>
      </p:grpSp>
      <p:grpSp>
        <p:nvGrpSpPr>
          <p:cNvPr id="57" name="Группа 56"/>
          <p:cNvGrpSpPr/>
          <p:nvPr/>
        </p:nvGrpSpPr>
        <p:grpSpPr>
          <a:xfrm>
            <a:off x="0" y="0"/>
            <a:ext cx="4572000" cy="6858000"/>
            <a:chOff x="0" y="0"/>
            <a:chExt cx="4572000" cy="6858000"/>
          </a:xfrm>
        </p:grpSpPr>
        <p:grpSp>
          <p:nvGrpSpPr>
            <p:cNvPr id="58" name="Группа 27"/>
            <p:cNvGrpSpPr/>
            <p:nvPr/>
          </p:nvGrpSpPr>
          <p:grpSpPr>
            <a:xfrm>
              <a:off x="0" y="0"/>
              <a:ext cx="4572000" cy="6858000"/>
              <a:chOff x="0" y="0"/>
              <a:chExt cx="4572000" cy="6858000"/>
            </a:xfrm>
          </p:grpSpPr>
          <p:pic>
            <p:nvPicPr>
              <p:cNvPr id="60" name="Picture 2" descr="C:\Users\Microstar\Desktop\Шаблон Весеннее настроение 2.jpg"/>
              <p:cNvPicPr>
                <a:picLocks noChangeAspect="1" noChangeArrowheads="1"/>
              </p:cNvPicPr>
              <p:nvPr/>
            </p:nvPicPr>
            <p:blipFill>
              <a:blip r:embed="rId14" cstate="email"/>
              <a:srcRect/>
              <a:stretch>
                <a:fillRect/>
              </a:stretch>
            </p:blipFill>
            <p:spPr bwMode="auto">
              <a:xfrm>
                <a:off x="0" y="0"/>
                <a:ext cx="4572000" cy="6858000"/>
              </a:xfrm>
              <a:prstGeom prst="rect">
                <a:avLst/>
              </a:prstGeom>
              <a:noFill/>
            </p:spPr>
          </p:pic>
          <p:sp>
            <p:nvSpPr>
              <p:cNvPr id="61" name="TextBox 60"/>
              <p:cNvSpPr txBox="1"/>
              <p:nvPr/>
            </p:nvSpPr>
            <p:spPr>
              <a:xfrm>
                <a:off x="2214546" y="6072206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/>
                  <a:t>11</a:t>
                </a:r>
                <a:endParaRPr lang="ru-RU" b="1" dirty="0"/>
              </a:p>
            </p:txBody>
          </p:sp>
        </p:grpSp>
        <p:sp>
          <p:nvSpPr>
            <p:cNvPr id="59" name="Прямоугольник 58"/>
            <p:cNvSpPr/>
            <p:nvPr/>
          </p:nvSpPr>
          <p:spPr>
            <a:xfrm>
              <a:off x="0" y="1071546"/>
              <a:ext cx="4572000" cy="403187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/>
              <a:r>
                <a:rPr lang="ru-RU" sz="3200" b="1" dirty="0" smtClean="0">
                  <a:ln w="1905"/>
                  <a:solidFill>
                    <a:schemeClr val="accent6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  <a:ea typeface="Times New Roman" pitchFamily="18" charset="0"/>
                  <a:cs typeface="Times New Roman" pitchFamily="18" charset="0"/>
                </a:rPr>
                <a:t>Бычок </a:t>
              </a:r>
            </a:p>
            <a:p>
              <a:pPr lvl="0" algn="ctr"/>
              <a:endParaRPr lang="ru-RU" sz="32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Times New Roman" pitchFamily="18" charset="0"/>
              </a:endParaRPr>
            </a:p>
            <a:p>
              <a:pPr lvl="0" algn="ctr"/>
              <a:r>
                <a:rPr lang="ru-RU" sz="32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  <a:cs typeface="Times New Roman" pitchFamily="18" charset="0"/>
                </a:rPr>
                <a:t>Идёт бычок, качается,</a:t>
              </a:r>
            </a:p>
            <a:p>
              <a:pPr lvl="0" algn="ctr"/>
              <a:r>
                <a:rPr lang="ru-RU" sz="32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  <a:cs typeface="Times New Roman" pitchFamily="18" charset="0"/>
                </a:rPr>
                <a:t>Вздыхает на ходу:</a:t>
              </a:r>
            </a:p>
            <a:p>
              <a:pPr lvl="0" algn="ctr"/>
              <a:r>
                <a:rPr lang="ru-RU" sz="32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  <a:cs typeface="Times New Roman" pitchFamily="18" charset="0"/>
                </a:rPr>
                <a:t>-Ох, доска кончается,</a:t>
              </a:r>
            </a:p>
            <a:p>
              <a:pPr lvl="0" algn="ctr"/>
              <a:r>
                <a:rPr lang="ru-RU" sz="32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  <a:cs typeface="Times New Roman" pitchFamily="18" charset="0"/>
                </a:rPr>
                <a:t>Сейчас я упаду!</a:t>
              </a:r>
              <a:endPara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endParaRPr>
            </a:p>
          </p:txBody>
        </p:sp>
      </p:grpSp>
      <p:grpSp>
        <p:nvGrpSpPr>
          <p:cNvPr id="67" name="Группа 66"/>
          <p:cNvGrpSpPr/>
          <p:nvPr/>
        </p:nvGrpSpPr>
        <p:grpSpPr>
          <a:xfrm>
            <a:off x="0" y="0"/>
            <a:ext cx="4572000" cy="6858000"/>
            <a:chOff x="0" y="0"/>
            <a:chExt cx="4572000" cy="6858000"/>
          </a:xfrm>
        </p:grpSpPr>
        <p:grpSp>
          <p:nvGrpSpPr>
            <p:cNvPr id="68" name="Группа 27"/>
            <p:cNvGrpSpPr/>
            <p:nvPr/>
          </p:nvGrpSpPr>
          <p:grpSpPr>
            <a:xfrm>
              <a:off x="0" y="0"/>
              <a:ext cx="4572000" cy="6858000"/>
              <a:chOff x="0" y="0"/>
              <a:chExt cx="4572000" cy="6858000"/>
            </a:xfrm>
          </p:grpSpPr>
          <p:pic>
            <p:nvPicPr>
              <p:cNvPr id="70" name="Picture 2" descr="C:\Users\Microstar\Desktop\Шаблон Весеннее настроение 2.jpg"/>
              <p:cNvPicPr>
                <a:picLocks noChangeAspect="1" noChangeArrowheads="1"/>
              </p:cNvPicPr>
              <p:nvPr/>
            </p:nvPicPr>
            <p:blipFill>
              <a:blip r:embed="rId14" cstate="email"/>
              <a:srcRect/>
              <a:stretch>
                <a:fillRect/>
              </a:stretch>
            </p:blipFill>
            <p:spPr bwMode="auto">
              <a:xfrm>
                <a:off x="0" y="0"/>
                <a:ext cx="4572000" cy="6858000"/>
              </a:xfrm>
              <a:prstGeom prst="rect">
                <a:avLst/>
              </a:prstGeom>
              <a:noFill/>
            </p:spPr>
          </p:pic>
          <p:sp>
            <p:nvSpPr>
              <p:cNvPr id="71" name="TextBox 70"/>
              <p:cNvSpPr txBox="1"/>
              <p:nvPr/>
            </p:nvSpPr>
            <p:spPr>
              <a:xfrm>
                <a:off x="2214546" y="6072206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/>
                  <a:t>13</a:t>
                </a:r>
                <a:endParaRPr lang="ru-RU" b="1" dirty="0"/>
              </a:p>
            </p:txBody>
          </p:sp>
        </p:grpSp>
        <p:sp>
          <p:nvSpPr>
            <p:cNvPr id="69" name="Прямоугольник 68"/>
            <p:cNvSpPr/>
            <p:nvPr/>
          </p:nvSpPr>
          <p:spPr>
            <a:xfrm>
              <a:off x="0" y="1071546"/>
              <a:ext cx="4572000" cy="452431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3200" b="1" dirty="0" smtClean="0">
                  <a:ln w="1905"/>
                  <a:solidFill>
                    <a:schemeClr val="accent6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</a:rPr>
                <a:t>Кораблик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32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</a:rPr>
                <a:t>Матросская шапка,</a:t>
              </a:r>
              <a:br>
                <a:rPr lang="ru-RU" sz="32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</a:rPr>
              </a:br>
              <a:r>
                <a:rPr lang="ru-RU" sz="32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</a:rPr>
                <a:t>Верёвка в руке,</a:t>
              </a:r>
              <a:br>
                <a:rPr lang="ru-RU" sz="32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</a:rPr>
              </a:br>
              <a:r>
                <a:rPr lang="ru-RU" sz="32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</a:rPr>
                <a:t>Тяну я кораблик</a:t>
              </a:r>
              <a:br>
                <a:rPr lang="ru-RU" sz="32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</a:rPr>
              </a:br>
              <a:r>
                <a:rPr lang="ru-RU" sz="32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</a:rPr>
                <a:t>По быстрой реке,</a:t>
              </a:r>
              <a:br>
                <a:rPr lang="ru-RU" sz="32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</a:rPr>
              </a:br>
              <a:r>
                <a:rPr lang="ru-RU" sz="32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</a:rPr>
                <a:t>И скачут лягушки</a:t>
              </a:r>
              <a:br>
                <a:rPr lang="ru-RU" sz="32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</a:rPr>
              </a:br>
              <a:r>
                <a:rPr lang="ru-RU" sz="32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</a:rPr>
                <a:t>За мной по пятам</a:t>
              </a:r>
              <a:br>
                <a:rPr lang="ru-RU" sz="32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</a:rPr>
              </a:br>
              <a:r>
                <a:rPr lang="ru-RU" sz="32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</a:rPr>
                <a:t>И просят меня:</a:t>
              </a:r>
              <a:br>
                <a:rPr lang="ru-RU" sz="32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</a:rPr>
              </a:br>
              <a:r>
                <a:rPr lang="ru-RU" sz="32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</a:rPr>
                <a:t>- Прокати, капитан!</a:t>
              </a:r>
              <a:endPara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Arial" pitchFamily="34" charset="0"/>
              </a:endParaRPr>
            </a:p>
          </p:txBody>
        </p:sp>
      </p:grpSp>
      <p:grpSp>
        <p:nvGrpSpPr>
          <p:cNvPr id="77" name="Группа 76"/>
          <p:cNvGrpSpPr/>
          <p:nvPr/>
        </p:nvGrpSpPr>
        <p:grpSpPr>
          <a:xfrm>
            <a:off x="0" y="0"/>
            <a:ext cx="4572000" cy="6858000"/>
            <a:chOff x="0" y="0"/>
            <a:chExt cx="4572000" cy="6858000"/>
          </a:xfrm>
        </p:grpSpPr>
        <p:grpSp>
          <p:nvGrpSpPr>
            <p:cNvPr id="78" name="Группа 27"/>
            <p:cNvGrpSpPr/>
            <p:nvPr/>
          </p:nvGrpSpPr>
          <p:grpSpPr>
            <a:xfrm>
              <a:off x="0" y="0"/>
              <a:ext cx="4572000" cy="6858000"/>
              <a:chOff x="0" y="0"/>
              <a:chExt cx="4572000" cy="6858000"/>
            </a:xfrm>
          </p:grpSpPr>
          <p:pic>
            <p:nvPicPr>
              <p:cNvPr id="80" name="Picture 2" descr="C:\Users\Microstar\Desktop\Шаблон Весеннее настроение 2.jpg"/>
              <p:cNvPicPr>
                <a:picLocks noChangeAspect="1" noChangeArrowheads="1"/>
              </p:cNvPicPr>
              <p:nvPr/>
            </p:nvPicPr>
            <p:blipFill>
              <a:blip r:embed="rId14" cstate="email"/>
              <a:srcRect/>
              <a:stretch>
                <a:fillRect/>
              </a:stretch>
            </p:blipFill>
            <p:spPr bwMode="auto">
              <a:xfrm>
                <a:off x="0" y="0"/>
                <a:ext cx="4572000" cy="6858000"/>
              </a:xfrm>
              <a:prstGeom prst="rect">
                <a:avLst/>
              </a:prstGeom>
              <a:noFill/>
            </p:spPr>
          </p:pic>
          <p:sp>
            <p:nvSpPr>
              <p:cNvPr id="81" name="TextBox 80"/>
              <p:cNvSpPr txBox="1"/>
              <p:nvPr/>
            </p:nvSpPr>
            <p:spPr>
              <a:xfrm>
                <a:off x="2214546" y="6072206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/>
                  <a:t>15</a:t>
                </a:r>
                <a:endParaRPr lang="ru-RU" b="1" dirty="0"/>
              </a:p>
            </p:txBody>
          </p:sp>
        </p:grpSp>
        <p:sp>
          <p:nvSpPr>
            <p:cNvPr id="79" name="Прямоугольник 78"/>
            <p:cNvSpPr/>
            <p:nvPr/>
          </p:nvSpPr>
          <p:spPr>
            <a:xfrm>
              <a:off x="0" y="500042"/>
              <a:ext cx="4357686" cy="55092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3200" b="1" dirty="0" smtClean="0">
                  <a:ln w="1905"/>
                  <a:solidFill>
                    <a:schemeClr val="accent6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  <a:ea typeface="Times New Roman" pitchFamily="18" charset="0"/>
                  <a:cs typeface="Times New Roman" pitchFamily="18" charset="0"/>
                </a:rPr>
                <a:t>Козлёнок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32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  <a:ea typeface="Times New Roman" pitchFamily="18" charset="0"/>
                  <a:cs typeface="Times New Roman" pitchFamily="18" charset="0"/>
                </a:rPr>
                <a:t>У меня живёт козлёнок,</a:t>
              </a:r>
              <a:br>
                <a:rPr lang="ru-RU" sz="32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  <a:ea typeface="Times New Roman" pitchFamily="18" charset="0"/>
                  <a:cs typeface="Times New Roman" pitchFamily="18" charset="0"/>
                </a:rPr>
              </a:br>
              <a:r>
                <a:rPr lang="ru-RU" sz="32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  <a:ea typeface="Times New Roman" pitchFamily="18" charset="0"/>
                  <a:cs typeface="Times New Roman" pitchFamily="18" charset="0"/>
                </a:rPr>
                <a:t>Я сама его пасу.</a:t>
              </a:r>
              <a:br>
                <a:rPr lang="ru-RU" sz="32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  <a:ea typeface="Times New Roman" pitchFamily="18" charset="0"/>
                  <a:cs typeface="Times New Roman" pitchFamily="18" charset="0"/>
                </a:rPr>
              </a:br>
              <a:r>
                <a:rPr lang="ru-RU" sz="32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  <a:ea typeface="Times New Roman" pitchFamily="18" charset="0"/>
                  <a:cs typeface="Times New Roman" pitchFamily="18" charset="0"/>
                </a:rPr>
                <a:t>Я козлёнка в сад зелёный</a:t>
              </a:r>
              <a:br>
                <a:rPr lang="ru-RU" sz="32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  <a:ea typeface="Times New Roman" pitchFamily="18" charset="0"/>
                  <a:cs typeface="Times New Roman" pitchFamily="18" charset="0"/>
                </a:rPr>
              </a:br>
              <a:r>
                <a:rPr lang="ru-RU" sz="32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  <a:ea typeface="Times New Roman" pitchFamily="18" charset="0"/>
                  <a:cs typeface="Times New Roman" pitchFamily="18" charset="0"/>
                </a:rPr>
                <a:t>Рано утром отнесу.</a:t>
              </a:r>
            </a:p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ru-RU" sz="32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  <a:ea typeface="Times New Roman" pitchFamily="18" charset="0"/>
                  <a:cs typeface="Times New Roman" pitchFamily="18" charset="0"/>
                </a:rPr>
                <a:t>Он заблудится в саду -</a:t>
              </a:r>
              <a:br>
                <a:rPr lang="ru-RU" sz="32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  <a:ea typeface="Times New Roman" pitchFamily="18" charset="0"/>
                  <a:cs typeface="Times New Roman" pitchFamily="18" charset="0"/>
                </a:rPr>
              </a:br>
              <a:r>
                <a:rPr lang="ru-RU" sz="32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  <a:ea typeface="Times New Roman" pitchFamily="18" charset="0"/>
                  <a:cs typeface="Times New Roman" pitchFamily="18" charset="0"/>
                </a:rPr>
                <a:t>Я в траве его найду.</a:t>
              </a:r>
              <a:r>
                <a:rPr lang="ru-RU" sz="32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87" name="Группа 86"/>
          <p:cNvGrpSpPr/>
          <p:nvPr/>
        </p:nvGrpSpPr>
        <p:grpSpPr>
          <a:xfrm>
            <a:off x="0" y="0"/>
            <a:ext cx="4572000" cy="6858000"/>
            <a:chOff x="0" y="0"/>
            <a:chExt cx="4572000" cy="6858000"/>
          </a:xfrm>
        </p:grpSpPr>
        <p:grpSp>
          <p:nvGrpSpPr>
            <p:cNvPr id="88" name="Группа 10"/>
            <p:cNvGrpSpPr/>
            <p:nvPr/>
          </p:nvGrpSpPr>
          <p:grpSpPr>
            <a:xfrm>
              <a:off x="0" y="0"/>
              <a:ext cx="4572000" cy="6858000"/>
              <a:chOff x="0" y="0"/>
              <a:chExt cx="4572000" cy="6858000"/>
            </a:xfrm>
          </p:grpSpPr>
          <p:pic>
            <p:nvPicPr>
              <p:cNvPr id="91" name="Picture 2" descr="C:\Users\Microstar\Desktop\Шаблон Весеннее настроение 2.jpg"/>
              <p:cNvPicPr>
                <a:picLocks noChangeAspect="1" noChangeArrowheads="1"/>
              </p:cNvPicPr>
              <p:nvPr/>
            </p:nvPicPr>
            <p:blipFill>
              <a:blip r:embed="rId14" cstate="email"/>
              <a:srcRect/>
              <a:stretch>
                <a:fillRect/>
              </a:stretch>
            </p:blipFill>
            <p:spPr bwMode="auto">
              <a:xfrm>
                <a:off x="0" y="0"/>
                <a:ext cx="4572000" cy="6858000"/>
              </a:xfrm>
              <a:prstGeom prst="rect">
                <a:avLst/>
              </a:prstGeom>
              <a:noFill/>
            </p:spPr>
          </p:pic>
          <p:sp>
            <p:nvSpPr>
              <p:cNvPr id="92" name="Прямоугольник 91"/>
              <p:cNvSpPr/>
              <p:nvPr/>
            </p:nvSpPr>
            <p:spPr>
              <a:xfrm>
                <a:off x="0" y="1285860"/>
                <a:ext cx="4572000" cy="70788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 algn="ctr"/>
                <a:endParaRPr lang="ru-RU" sz="40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  <a:cs typeface="Arial" pitchFamily="34" charset="0"/>
                </a:endParaRPr>
              </a:p>
            </p:txBody>
          </p:sp>
        </p:grpSp>
        <p:pic>
          <p:nvPicPr>
            <p:cNvPr id="89" name="Picture 2" descr="C:\Users\Microstar\Desktop\article1368.jpg"/>
            <p:cNvPicPr>
              <a:picLocks noChangeAspect="1" noChangeArrowheads="1"/>
            </p:cNvPicPr>
            <p:nvPr/>
          </p:nvPicPr>
          <p:blipFill>
            <a:blip r:embed="rId16" cstate="email"/>
            <a:srcRect/>
            <a:stretch>
              <a:fillRect/>
            </a:stretch>
          </p:blipFill>
          <p:spPr bwMode="auto">
            <a:xfrm>
              <a:off x="357158" y="928671"/>
              <a:ext cx="4034789" cy="29289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0" name="TextBox 89"/>
            <p:cNvSpPr txBox="1"/>
            <p:nvPr/>
          </p:nvSpPr>
          <p:spPr>
            <a:xfrm>
              <a:off x="1043608" y="4071942"/>
              <a:ext cx="2839889" cy="1439358"/>
            </a:xfrm>
            <a:prstGeom prst="rect">
              <a:avLst/>
            </a:prstGeom>
            <a:noFill/>
          </p:spPr>
          <p:txBody>
            <a:bodyPr wrap="none" rtlCol="0">
              <a:prstTxWarp prst="textDeflate">
                <a:avLst/>
              </a:prstTxWarp>
              <a:spAutoFit/>
            </a:bodyPr>
            <a:lstStyle/>
            <a:p>
              <a:r>
                <a:rPr lang="ru-RU" sz="5400" dirty="0" smtClean="0">
                  <a:solidFill>
                    <a:srgbClr val="C00000"/>
                  </a:solidFill>
                  <a:latin typeface="Comic Sans MS" pitchFamily="66" charset="0"/>
                </a:rPr>
                <a:t>К</a:t>
              </a:r>
              <a:r>
                <a:rPr lang="ru-RU" sz="5400" dirty="0" smtClean="0">
                  <a:solidFill>
                    <a:srgbClr val="FFC000"/>
                  </a:solidFill>
                  <a:latin typeface="Comic Sans MS" pitchFamily="66" charset="0"/>
                </a:rPr>
                <a:t>о</a:t>
              </a:r>
              <a:r>
                <a:rPr lang="ru-RU" sz="5400" dirty="0" smtClean="0">
                  <a:solidFill>
                    <a:srgbClr val="92D050"/>
                  </a:solidFill>
                  <a:latin typeface="Comic Sans MS" pitchFamily="66" charset="0"/>
                </a:rPr>
                <a:t>н</a:t>
              </a:r>
              <a:r>
                <a:rPr lang="ru-RU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omic Sans MS" pitchFamily="66" charset="0"/>
                </a:rPr>
                <a:t>е</a:t>
              </a:r>
              <a:r>
                <a:rPr lang="ru-RU" sz="5400" dirty="0" smtClean="0">
                  <a:solidFill>
                    <a:srgbClr val="7030A0"/>
                  </a:solidFill>
                  <a:latin typeface="Comic Sans MS" pitchFamily="66" charset="0"/>
                </a:rPr>
                <a:t>ц</a:t>
              </a:r>
              <a:endParaRPr lang="ru-RU" sz="5400" dirty="0">
                <a:solidFill>
                  <a:srgbClr val="7030A0"/>
                </a:solidFill>
                <a:latin typeface="Comic Sans MS" pitchFamily="66" charset="0"/>
              </a:endParaRPr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00"/>
                            </p:stCondLst>
                            <p:childTnLst>
                              <p:par>
                                <p:cTn id="17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00"/>
                            </p:stCondLst>
                            <p:childTnLst>
                              <p:par>
                                <p:cTn id="18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500"/>
                            </p:stCondLst>
                            <p:childTnLst>
                              <p:par>
                                <p:cTn id="20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4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500"/>
                            </p:stCondLst>
                            <p:childTnLst>
                              <p:par>
                                <p:cTn id="220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500"/>
                            </p:stCondLst>
                            <p:childTnLst>
                              <p:par>
                                <p:cTn id="2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6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500"/>
                            </p:stCondLst>
                            <p:childTnLst>
                              <p:par>
                                <p:cTn id="25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>
                      <p:stCondLst>
                        <p:cond delay="0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2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500"/>
                            </p:stCondLst>
                            <p:childTnLst>
                              <p:par>
                                <p:cTn id="26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274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5" fill="hold">
                      <p:stCondLst>
                        <p:cond delay="0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8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500"/>
                            </p:stCondLst>
                            <p:childTnLst>
                              <p:par>
                                <p:cTn id="284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332656"/>
            <a:ext cx="843528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Кто промок под дождём, потому что не смог слезть со скамейки?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15616" y="1628800"/>
            <a:ext cx="2376264" cy="79208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Comic Sans MS" pitchFamily="66" charset="0"/>
              </a:rPr>
              <a:t>лошадка</a:t>
            </a:r>
            <a:endParaRPr lang="ru-RU" sz="36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115616" y="2660915"/>
            <a:ext cx="2376264" cy="79208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Comic Sans MS" pitchFamily="66" charset="0"/>
              </a:rPr>
              <a:t>слоник</a:t>
            </a:r>
            <a:endParaRPr lang="ru-RU" sz="36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15616" y="3693030"/>
            <a:ext cx="2376264" cy="79208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Comic Sans MS" pitchFamily="66" charset="0"/>
              </a:rPr>
              <a:t>зайка</a:t>
            </a:r>
            <a:endParaRPr lang="ru-RU" sz="36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115616" y="4725144"/>
            <a:ext cx="2376264" cy="79208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Comic Sans MS" pitchFamily="66" charset="0"/>
              </a:rPr>
              <a:t>бычок</a:t>
            </a:r>
            <a:endParaRPr lang="ru-RU" sz="36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3076" name="Picture 4" descr="http://cdodim.kamenec.edu.by/sm.aspx?guid=5753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20072" y="2348880"/>
            <a:ext cx="2544485" cy="3248278"/>
          </a:xfrm>
          <a:prstGeom prst="rect">
            <a:avLst/>
          </a:prstGeom>
          <a:noFill/>
        </p:spPr>
      </p:pic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8028384" y="6165304"/>
            <a:ext cx="690376" cy="412624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6E8E8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апло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randeHorlo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randeHorlo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randeHorlo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Из какого стихотворения строки?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15616" y="1628800"/>
            <a:ext cx="2376264" cy="79208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Comic Sans MS" pitchFamily="66" charset="0"/>
              </a:rPr>
              <a:t>самолёт</a:t>
            </a:r>
            <a:endParaRPr lang="ru-RU" sz="36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115616" y="2684917"/>
            <a:ext cx="2376264" cy="79208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Comic Sans MS" pitchFamily="66" charset="0"/>
              </a:rPr>
              <a:t>грузовик</a:t>
            </a:r>
            <a:endParaRPr lang="ru-RU" sz="36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15616" y="4797152"/>
            <a:ext cx="2376264" cy="79208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Comic Sans MS" pitchFamily="66" charset="0"/>
              </a:rPr>
              <a:t>лошадка</a:t>
            </a:r>
            <a:endParaRPr lang="ru-RU" sz="36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115616" y="3741034"/>
            <a:ext cx="2376264" cy="79208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Comic Sans MS" pitchFamily="66" charset="0"/>
              </a:rPr>
              <a:t>кораблик</a:t>
            </a:r>
            <a:endParaRPr lang="ru-RU" sz="36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67576" y="1124744"/>
            <a:ext cx="5676424" cy="1055608"/>
          </a:xfrm>
          <a:prstGeom prst="round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Гребешком приглажу хвостик </a:t>
            </a:r>
          </a:p>
          <a:p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И верхом поеду в гости?</a:t>
            </a:r>
            <a:endParaRPr lang="ru-RU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pic>
        <p:nvPicPr>
          <p:cNvPr id="10" name="Picture 4" descr="http://cdodim.kamenec.edu.by/sm.aspx?guid=5753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20072" y="2348880"/>
            <a:ext cx="2544485" cy="3248278"/>
          </a:xfrm>
          <a:prstGeom prst="rect">
            <a:avLst/>
          </a:prstGeom>
          <a:noFill/>
        </p:spPr>
      </p:pic>
      <p:sp>
        <p:nvSpPr>
          <p:cNvPr id="14" name="Стрелка вправо 13">
            <a:hlinkClick r:id="" action="ppaction://hlinkshowjump?jump=nextslide"/>
          </p:cNvPr>
          <p:cNvSpPr/>
          <p:nvPr/>
        </p:nvSpPr>
        <p:spPr>
          <a:xfrm>
            <a:off x="8028384" y="6165304"/>
            <a:ext cx="690376" cy="412624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6E8E8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апло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randeHorlo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randeHorlo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randeHorlo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Про какого героя строки?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43608" y="4797152"/>
            <a:ext cx="2376264" cy="79208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Comic Sans MS" pitchFamily="66" charset="0"/>
              </a:rPr>
              <a:t>слоник</a:t>
            </a:r>
            <a:endParaRPr lang="ru-RU" sz="36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43608" y="2684917"/>
            <a:ext cx="2376264" cy="79208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Comic Sans MS" pitchFamily="66" charset="0"/>
              </a:rPr>
              <a:t>бычок</a:t>
            </a:r>
            <a:endParaRPr lang="ru-RU" sz="36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43608" y="1628800"/>
            <a:ext cx="2376264" cy="79208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Comic Sans MS" pitchFamily="66" charset="0"/>
              </a:rPr>
              <a:t>козлёнок</a:t>
            </a:r>
            <a:endParaRPr lang="ru-RU" sz="36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43608" y="3741034"/>
            <a:ext cx="2376264" cy="79208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Comic Sans MS" pitchFamily="66" charset="0"/>
              </a:rPr>
              <a:t>мишка</a:t>
            </a:r>
            <a:endParaRPr lang="ru-RU" sz="36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51920" y="1340768"/>
            <a:ext cx="4147442" cy="1055608"/>
          </a:xfrm>
          <a:prstGeom prst="round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Он заблудится в саду</a:t>
            </a:r>
          </a:p>
          <a:p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Я в траве его найду.</a:t>
            </a:r>
            <a:endParaRPr lang="ru-RU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pic>
        <p:nvPicPr>
          <p:cNvPr id="10" name="Picture 4" descr="http://cdodim.kamenec.edu.by/sm.aspx?guid=5753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20072" y="2348880"/>
            <a:ext cx="2544485" cy="3248278"/>
          </a:xfrm>
          <a:prstGeom prst="rect">
            <a:avLst/>
          </a:prstGeom>
          <a:noFill/>
        </p:spPr>
      </p:pic>
      <p:sp>
        <p:nvSpPr>
          <p:cNvPr id="14" name="Стрелка вправо 13">
            <a:hlinkClick r:id="" action="ppaction://hlinkshowjump?jump=nextslide"/>
          </p:cNvPr>
          <p:cNvSpPr/>
          <p:nvPr/>
        </p:nvSpPr>
        <p:spPr>
          <a:xfrm>
            <a:off x="8028384" y="6165304"/>
            <a:ext cx="690376" cy="412624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6E8E8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апло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randeHorlo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randeHorlo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randeHorlo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Кто не захотел кататься </a:t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в грузовике?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43608" y="4797152"/>
            <a:ext cx="2376264" cy="79208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Comic Sans MS" pitchFamily="66" charset="0"/>
              </a:rPr>
              <a:t>слоник</a:t>
            </a:r>
            <a:endParaRPr lang="ru-RU" sz="36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43608" y="2684917"/>
            <a:ext cx="2376264" cy="79208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Comic Sans MS" pitchFamily="66" charset="0"/>
              </a:rPr>
              <a:t>зайка</a:t>
            </a:r>
            <a:endParaRPr lang="ru-RU" sz="36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43608" y="3741034"/>
            <a:ext cx="2376264" cy="79208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Comic Sans MS" pitchFamily="66" charset="0"/>
              </a:rPr>
              <a:t>кот</a:t>
            </a:r>
            <a:endParaRPr lang="ru-RU" sz="36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43608" y="1628800"/>
            <a:ext cx="2376264" cy="79208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Comic Sans MS" pitchFamily="66" charset="0"/>
              </a:rPr>
              <a:t>мишка</a:t>
            </a:r>
            <a:endParaRPr lang="ru-RU" sz="36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10" name="Picture 4" descr="http://cdodim.kamenec.edu.by/sm.aspx?guid=5753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20072" y="2348880"/>
            <a:ext cx="2544485" cy="3248278"/>
          </a:xfrm>
          <a:prstGeom prst="rect">
            <a:avLst/>
          </a:prstGeom>
          <a:noFill/>
        </p:spPr>
      </p:pic>
      <p:sp>
        <p:nvSpPr>
          <p:cNvPr id="13" name="Стрелка вправо 12">
            <a:hlinkClick r:id="" action="ppaction://hlinkshowjump?jump=nextslide"/>
          </p:cNvPr>
          <p:cNvSpPr/>
          <p:nvPr/>
        </p:nvSpPr>
        <p:spPr>
          <a:xfrm>
            <a:off x="8028384" y="6165304"/>
            <a:ext cx="690376" cy="412624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6E8E8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апло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randeHorlo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randeHorlo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randeHorlo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Какое стихотворение заканчивается словами: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43608" y="4797152"/>
            <a:ext cx="2376264" cy="79208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Comic Sans MS" pitchFamily="66" charset="0"/>
              </a:rPr>
              <a:t>флажок</a:t>
            </a:r>
            <a:endParaRPr lang="ru-RU" sz="36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43608" y="2684917"/>
            <a:ext cx="2376264" cy="79208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Comic Sans MS" pitchFamily="66" charset="0"/>
              </a:rPr>
              <a:t>кораблик</a:t>
            </a:r>
            <a:endParaRPr lang="ru-RU" sz="36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43608" y="1628800"/>
            <a:ext cx="2376264" cy="79208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Comic Sans MS" pitchFamily="66" charset="0"/>
              </a:rPr>
              <a:t>самолёт</a:t>
            </a:r>
            <a:endParaRPr lang="ru-RU" sz="36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43608" y="3741034"/>
            <a:ext cx="2376264" cy="79208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Comic Sans MS" pitchFamily="66" charset="0"/>
              </a:rPr>
              <a:t>грузовик</a:t>
            </a:r>
            <a:endParaRPr lang="ru-RU" sz="36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51920" y="1340768"/>
            <a:ext cx="5121277" cy="578882"/>
          </a:xfrm>
          <a:prstGeom prst="round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А потом вернёмся к маме?</a:t>
            </a:r>
            <a:endParaRPr lang="ru-RU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pic>
        <p:nvPicPr>
          <p:cNvPr id="10" name="Picture 4" descr="http://cdodim.kamenec.edu.by/sm.aspx?guid=5753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20072" y="2348880"/>
            <a:ext cx="2544485" cy="3248278"/>
          </a:xfrm>
          <a:prstGeom prst="rect">
            <a:avLst/>
          </a:prstGeom>
          <a:noFill/>
        </p:spPr>
      </p:pic>
      <p:sp>
        <p:nvSpPr>
          <p:cNvPr id="14" name="Стрелка вправо 13">
            <a:hlinkClick r:id="" action="ppaction://hlinkshowjump?jump=nextslide"/>
          </p:cNvPr>
          <p:cNvSpPr/>
          <p:nvPr/>
        </p:nvSpPr>
        <p:spPr>
          <a:xfrm>
            <a:off x="8028384" y="6165304"/>
            <a:ext cx="690376" cy="412624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6E8E8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апло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randeHorlo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randeHorlo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randeHorlo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Какое из стихов</a:t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</a:b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 не принадлежит Агнии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Барто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?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15616" y="1628800"/>
            <a:ext cx="2520280" cy="79208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Comic Sans MS" pitchFamily="66" charset="0"/>
              </a:rPr>
              <a:t>лошадка</a:t>
            </a:r>
            <a:endParaRPr lang="ru-RU" sz="36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115616" y="2660915"/>
            <a:ext cx="2520280" cy="79208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Comic Sans MS" pitchFamily="66" charset="0"/>
              </a:rPr>
              <a:t>слоник</a:t>
            </a:r>
            <a:endParaRPr lang="ru-RU" sz="36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15616" y="3693030"/>
            <a:ext cx="2520280" cy="79208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Comic Sans MS" pitchFamily="66" charset="0"/>
              </a:rPr>
              <a:t>прививка</a:t>
            </a:r>
            <a:endParaRPr lang="ru-RU" sz="36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115616" y="4725144"/>
            <a:ext cx="2520280" cy="79208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Comic Sans MS" pitchFamily="66" charset="0"/>
              </a:rPr>
              <a:t>верёвочка</a:t>
            </a:r>
            <a:endParaRPr lang="ru-RU" sz="36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3076" name="Picture 4" descr="http://cdodim.kamenec.edu.by/sm.aspx?guid=5753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20072" y="2348880"/>
            <a:ext cx="2544485" cy="3248278"/>
          </a:xfrm>
          <a:prstGeom prst="rect">
            <a:avLst/>
          </a:prstGeom>
          <a:noFill/>
        </p:spPr>
      </p:pic>
      <p:sp>
        <p:nvSpPr>
          <p:cNvPr id="10" name="Стрелка вправо 9">
            <a:hlinkClick r:id="" action="ppaction://hlinkshowjump?jump=nextslide"/>
          </p:cNvPr>
          <p:cNvSpPr/>
          <p:nvPr/>
        </p:nvSpPr>
        <p:spPr>
          <a:xfrm>
            <a:off x="8028384" y="6165304"/>
            <a:ext cx="690376" cy="412624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6E8E8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апло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randeHorlo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randeHorlo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randeHorlo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104" y="476672"/>
            <a:ext cx="1954560" cy="5026570"/>
          </a:xfrm>
        </p:spPr>
        <p:txBody>
          <a:bodyPr/>
          <a:lstStyle/>
          <a:p>
            <a:endParaRPr lang="ru-RU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24745"/>
            <a:ext cx="4474840" cy="460851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/>
              <a:t>Всю жизнь посвятила Агния Львовна детской поэзии и оставила нам много замечательных стихотворений. Однажды Агния </a:t>
            </a:r>
            <a:r>
              <a:rPr lang="ru-RU" dirty="0" err="1"/>
              <a:t>Барто</a:t>
            </a:r>
            <a:r>
              <a:rPr lang="ru-RU" dirty="0"/>
              <a:t> сказала: «Почти у каждого человека бывают в жизни минуты, когда он делает больше, чем может». В случае с ней самой это была не минута — так она прожила всю жизнь. </a:t>
            </a:r>
            <a:endParaRPr lang="ru-RU" dirty="0"/>
          </a:p>
        </p:txBody>
      </p:sp>
      <p:pic>
        <p:nvPicPr>
          <p:cNvPr id="4" name="Picture 2" descr="C:\Users\Димка\Desktop\arrow-156792__180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email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740352" y="6093296"/>
            <a:ext cx="857250" cy="569218"/>
          </a:xfrm>
          <a:prstGeom prst="rect">
            <a:avLst/>
          </a:prstGeom>
          <a:noFill/>
        </p:spPr>
      </p:pic>
      <p:pic>
        <p:nvPicPr>
          <p:cNvPr id="5" name="Содержимое 4" descr="albumf107d60d-9bd9-48de-ad4a-89c9738d457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54269" y="692696"/>
            <a:ext cx="3843333" cy="468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Почему плакала Таня в стихотворении?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15616" y="3749035"/>
            <a:ext cx="2664296" cy="93610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Comic Sans MS" pitchFamily="66" charset="0"/>
              </a:rPr>
              <a:t>ударила коленку</a:t>
            </a:r>
            <a:endParaRPr lang="ru-RU" sz="36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115616" y="1484784"/>
            <a:ext cx="2664296" cy="93610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Comic Sans MS" pitchFamily="66" charset="0"/>
              </a:rPr>
              <a:t>упала в лужу</a:t>
            </a:r>
            <a:endParaRPr lang="ru-RU" sz="36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15616" y="2636912"/>
            <a:ext cx="2664296" cy="93610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Comic Sans MS" pitchFamily="66" charset="0"/>
              </a:rPr>
              <a:t>уронила мяч</a:t>
            </a:r>
            <a:endParaRPr lang="ru-RU" sz="36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115616" y="4869160"/>
            <a:ext cx="2664296" cy="93610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Comic Sans MS" pitchFamily="66" charset="0"/>
              </a:rPr>
              <a:t>потеряла игрушку </a:t>
            </a:r>
            <a:endParaRPr lang="ru-RU" sz="36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3074" name="Picture 2" descr="http://img-fotki.yandex.ru/get/4701/tatyana2q8-medvedeva.124/0_534dc_89f1f6b7_L.png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932041" y="1484784"/>
            <a:ext cx="3096344" cy="4649165"/>
          </a:xfrm>
          <a:prstGeom prst="rect">
            <a:avLst/>
          </a:prstGeom>
          <a:noFill/>
        </p:spPr>
      </p:pic>
      <p:sp>
        <p:nvSpPr>
          <p:cNvPr id="10" name="Стрелка вправо 9">
            <a:hlinkClick r:id="" action="ppaction://hlinkshowjump?jump=nextslide"/>
          </p:cNvPr>
          <p:cNvSpPr/>
          <p:nvPr/>
        </p:nvSpPr>
        <p:spPr>
          <a:xfrm>
            <a:off x="8028384" y="6165304"/>
            <a:ext cx="690376" cy="412624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6E8E8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апло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randeHorlo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randeHorlo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randeHorlo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Как звали  девочку из стихотворения, где есть строки: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43608" y="4797152"/>
            <a:ext cx="2376264" cy="79208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chemeClr val="tx1"/>
                </a:solidFill>
                <a:latin typeface="Comic Sans MS" pitchFamily="66" charset="0"/>
              </a:rPr>
              <a:t>Лялечка</a:t>
            </a:r>
            <a:endParaRPr lang="ru-RU" sz="32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43608" y="2708920"/>
            <a:ext cx="2376264" cy="79208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Comic Sans MS" pitchFamily="66" charset="0"/>
              </a:rPr>
              <a:t>Настенька</a:t>
            </a:r>
            <a:endParaRPr lang="ru-RU" sz="32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43608" y="3765037"/>
            <a:ext cx="2376264" cy="79208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Comic Sans MS" pitchFamily="66" charset="0"/>
              </a:rPr>
              <a:t>Танюша</a:t>
            </a:r>
            <a:endParaRPr lang="ru-RU" sz="32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43608" y="1628800"/>
            <a:ext cx="2376264" cy="79208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Comic Sans MS" pitchFamily="66" charset="0"/>
              </a:rPr>
              <a:t>Лидочка</a:t>
            </a:r>
            <a:endParaRPr lang="ru-RU" sz="32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10" name="Picture 4" descr="http://cdodim.kamenec.edu.by/sm.aspx?guid=5753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20072" y="2348880"/>
            <a:ext cx="2544485" cy="324827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851920" y="1340768"/>
            <a:ext cx="4140906" cy="1055608"/>
          </a:xfrm>
          <a:prstGeom prst="round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Я устала, не могу,</a:t>
            </a:r>
          </a:p>
          <a:p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Я вам завтра помогу.</a:t>
            </a:r>
            <a:endParaRPr lang="ru-RU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8028384" y="6165304"/>
            <a:ext cx="690376" cy="412624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6E8E8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апло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randeHorlo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randeHorlo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randeHorlo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Что просили лягушки, увидев капитана?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15616" y="2540901"/>
            <a:ext cx="3240360" cy="105611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Comic Sans MS" pitchFamily="66" charset="0"/>
              </a:rPr>
              <a:t>быстрее уехать</a:t>
            </a:r>
            <a:endParaRPr lang="ru-RU" sz="36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115616" y="1340768"/>
            <a:ext cx="3240360" cy="108011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Comic Sans MS" pitchFamily="66" charset="0"/>
              </a:rPr>
              <a:t>угостить червячком</a:t>
            </a:r>
            <a:endParaRPr lang="ru-RU" sz="36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15616" y="3717032"/>
            <a:ext cx="3240360" cy="110412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Comic Sans MS" pitchFamily="66" charset="0"/>
              </a:rPr>
              <a:t>прокатить на кораблике</a:t>
            </a:r>
            <a:endParaRPr lang="ru-RU" sz="36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115616" y="4941168"/>
            <a:ext cx="3240360" cy="108012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Comic Sans MS" pitchFamily="66" charset="0"/>
              </a:rPr>
              <a:t>спеть песню</a:t>
            </a:r>
            <a:endParaRPr lang="ru-RU" sz="36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27650" name="Picture 2" descr="C:\Users\Microstar\Desktop\ce2afe53455b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932040" y="3717032"/>
            <a:ext cx="2160240" cy="2160240"/>
          </a:xfrm>
          <a:prstGeom prst="rect">
            <a:avLst/>
          </a:prstGeom>
          <a:noFill/>
        </p:spPr>
      </p:pic>
      <p:pic>
        <p:nvPicPr>
          <p:cNvPr id="9" name="Picture 2" descr="C:\Users\Microstar\Desktop\ce2afe53455b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588224" y="2924944"/>
            <a:ext cx="2160240" cy="2160240"/>
          </a:xfrm>
          <a:prstGeom prst="rect">
            <a:avLst/>
          </a:prstGeom>
          <a:noFill/>
        </p:spPr>
      </p:pic>
      <p:sp>
        <p:nvSpPr>
          <p:cNvPr id="10" name="Умножение 9">
            <a:hlinkClick r:id="" action="ppaction://hlinkshowjump?jump=endshow"/>
          </p:cNvPr>
          <p:cNvSpPr/>
          <p:nvPr/>
        </p:nvSpPr>
        <p:spPr>
          <a:xfrm>
            <a:off x="8028384" y="5949280"/>
            <a:ext cx="698376" cy="698376"/>
          </a:xfrm>
          <a:prstGeom prst="mathMultiply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6E8E8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апло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randeHorlo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randeHorlo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randeHorlo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23928" y="1052736"/>
            <a:ext cx="432048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Comic Sans MS" pitchFamily="66" charset="0"/>
              </a:rPr>
              <a:t>Агния Львовна </a:t>
            </a:r>
            <a:r>
              <a:rPr lang="ru-RU" sz="2800" dirty="0" err="1" smtClean="0">
                <a:latin typeface="Comic Sans MS" pitchFamily="66" charset="0"/>
              </a:rPr>
              <a:t>Барто</a:t>
            </a:r>
            <a:r>
              <a:rPr lang="ru-RU" sz="2800" dirty="0" smtClean="0">
                <a:latin typeface="Comic Sans MS" pitchFamily="66" charset="0"/>
              </a:rPr>
              <a:t> родилась в Москве,</a:t>
            </a:r>
          </a:p>
          <a:p>
            <a:pPr algn="ctr"/>
            <a:r>
              <a:rPr lang="ru-RU" sz="2800" dirty="0" smtClean="0">
                <a:latin typeface="Comic Sans MS" pitchFamily="66" charset="0"/>
              </a:rPr>
              <a:t> в семье ветеринарного  врача </a:t>
            </a:r>
          </a:p>
          <a:p>
            <a:pPr algn="ctr"/>
            <a:r>
              <a:rPr lang="ru-RU" sz="2800" dirty="0" smtClean="0">
                <a:latin typeface="Comic Sans MS" pitchFamily="66" charset="0"/>
              </a:rPr>
              <a:t>Льва Николаевича Волова. Она училась в гимназии и занималась </a:t>
            </a:r>
          </a:p>
          <a:p>
            <a:pPr algn="ctr"/>
            <a:r>
              <a:rPr lang="ru-RU" sz="2800" dirty="0" smtClean="0">
                <a:latin typeface="Comic Sans MS" pitchFamily="66" charset="0"/>
              </a:rPr>
              <a:t>в хореографическом училище, мечтала стать  балериной.</a:t>
            </a:r>
            <a:endParaRPr lang="ru-RU" sz="2800" dirty="0">
              <a:latin typeface="Comic Sans MS" pitchFamily="66" charset="0"/>
            </a:endParaRPr>
          </a:p>
        </p:txBody>
      </p:sp>
      <p:pic>
        <p:nvPicPr>
          <p:cNvPr id="1026" name="Picture 2" descr="http://s0.pic4you.ru/allimage/y2011/09-04/12216/1160676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3528" y="1124744"/>
            <a:ext cx="3333750" cy="4019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995936" y="1052736"/>
            <a:ext cx="457200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dirty="0" smtClean="0">
                <a:latin typeface="Comic Sans MS" pitchFamily="66" charset="0"/>
              </a:rPr>
              <a:t>В 1924 году на концерте выпускников хореографического училища присутствовал нарком просвещения Луначарский. Он обратил внимание на исполнение стихов Агнией и пригласил её на приём, где посоветовал ей стать поэтессой.</a:t>
            </a:r>
            <a:endParaRPr lang="ru-RU" sz="2800" dirty="0">
              <a:latin typeface="Comic Sans MS" pitchFamily="66" charset="0"/>
            </a:endParaRPr>
          </a:p>
        </p:txBody>
      </p:sp>
      <p:pic>
        <p:nvPicPr>
          <p:cNvPr id="5" name="Picture 7" descr="C:\Users\Microstar\Desktop\Lunacharskij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9552" y="1052736"/>
            <a:ext cx="3391547" cy="43924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88024" y="1556792"/>
            <a:ext cx="39239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Comic Sans MS" pitchFamily="66" charset="0"/>
              </a:rPr>
              <a:t>Первым мужем </a:t>
            </a:r>
          </a:p>
          <a:p>
            <a:pPr algn="ctr"/>
            <a:r>
              <a:rPr lang="ru-RU" sz="2800" dirty="0" smtClean="0">
                <a:latin typeface="Comic Sans MS" pitchFamily="66" charset="0"/>
              </a:rPr>
              <a:t>Агнии Львовны  был  поэт Павел </a:t>
            </a:r>
            <a:r>
              <a:rPr lang="ru-RU" sz="2800" dirty="0" err="1" smtClean="0">
                <a:latin typeface="Comic Sans MS" pitchFamily="66" charset="0"/>
              </a:rPr>
              <a:t>Барто</a:t>
            </a:r>
            <a:r>
              <a:rPr lang="ru-RU" sz="2800" dirty="0" smtClean="0">
                <a:latin typeface="Comic Sans MS" pitchFamily="66" charset="0"/>
              </a:rPr>
              <a:t>. Совместно с ним она написала стихотворения </a:t>
            </a:r>
          </a:p>
          <a:p>
            <a:pPr algn="ctr"/>
            <a:r>
              <a:rPr lang="ru-RU" sz="2800" dirty="0" smtClean="0">
                <a:latin typeface="Comic Sans MS" pitchFamily="66" charset="0"/>
              </a:rPr>
              <a:t>«Девочка –</a:t>
            </a:r>
            <a:r>
              <a:rPr lang="ru-RU" sz="2800" dirty="0" err="1" smtClean="0">
                <a:latin typeface="Comic Sans MS" pitchFamily="66" charset="0"/>
              </a:rPr>
              <a:t>рёвушка</a:t>
            </a:r>
            <a:r>
              <a:rPr lang="ru-RU" sz="2800" dirty="0" smtClean="0">
                <a:latin typeface="Comic Sans MS" pitchFamily="66" charset="0"/>
              </a:rPr>
              <a:t>», «Девочка чумазая», «Считалочка».</a:t>
            </a:r>
            <a:endParaRPr lang="ru-RU" sz="2800" dirty="0">
              <a:latin typeface="Comic Sans MS" pitchFamily="66" charset="0"/>
            </a:endParaRPr>
          </a:p>
        </p:txBody>
      </p:sp>
      <p:pic>
        <p:nvPicPr>
          <p:cNvPr id="19458" name="Picture 2" descr="http://iledebeaute.ru/files/images/pub/part_2/42442/src/bartofamily_org_0.jpg?1109_708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9552" y="1484784"/>
            <a:ext cx="4363985" cy="3096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39952" y="692696"/>
            <a:ext cx="4572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dirty="0" smtClean="0">
                <a:latin typeface="Comic Sans MS" pitchFamily="66" charset="0"/>
              </a:rPr>
              <a:t>В 1925 году вышли в свет ее первые книжки «Китайчонок Ван Ли» и «Мишка-воришка». Большую роль в литературном  творчестве сыграла её встреча  с В. Маяковским. </a:t>
            </a:r>
          </a:p>
          <a:p>
            <a:pPr algn="ctr"/>
            <a:r>
              <a:rPr lang="ru-RU" sz="2800" dirty="0" smtClean="0">
                <a:latin typeface="Comic Sans MS" pitchFamily="66" charset="0"/>
              </a:rPr>
              <a:t>Стать настоящей поэтессой ей помогли  и К.И Чуковский, </a:t>
            </a:r>
          </a:p>
          <a:p>
            <a:pPr algn="ctr"/>
            <a:r>
              <a:rPr lang="ru-RU" sz="2800" dirty="0" smtClean="0">
                <a:latin typeface="Comic Sans MS" pitchFamily="66" charset="0"/>
              </a:rPr>
              <a:t>С.Я. Маршак.</a:t>
            </a:r>
            <a:endParaRPr lang="ru-RU" sz="2800" dirty="0">
              <a:latin typeface="Comic Sans MS" pitchFamily="66" charset="0"/>
            </a:endParaRPr>
          </a:p>
        </p:txBody>
      </p:sp>
      <p:pic>
        <p:nvPicPr>
          <p:cNvPr id="3" name="Picture 2" descr="http://old.prodalit.ru/images/255000/25007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566081">
            <a:off x="2247160" y="3177086"/>
            <a:ext cx="1848102" cy="2537056"/>
          </a:xfrm>
          <a:prstGeom prst="round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" name="Picture 2" descr="http://wikilivres.ru/images/thumb/5/5f/A_Barto_Book_1925-small.jpg/180px-A_Barto_Book_1925-small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403648" y="908720"/>
            <a:ext cx="1970986" cy="2509232"/>
          </a:xfrm>
          <a:prstGeom prst="roundRect">
            <a:avLst/>
          </a:prstGeom>
          <a:noFill/>
        </p:spPr>
      </p:pic>
      <p:pic>
        <p:nvPicPr>
          <p:cNvPr id="5" name="Picture 2" descr="http://lib-str.ru/assets/images/anons-2/9785850662417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20564656">
            <a:off x="640064" y="3231979"/>
            <a:ext cx="1826820" cy="2573039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95936" y="836712"/>
            <a:ext cx="4572000" cy="56938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dirty="0" smtClean="0">
                <a:latin typeface="Comic Sans MS" pitchFamily="66" charset="0"/>
              </a:rPr>
              <a:t>В годы Великой Отечественной войны </a:t>
            </a:r>
            <a:r>
              <a:rPr lang="ru-RU" sz="2800" dirty="0" err="1" smtClean="0">
                <a:latin typeface="Comic Sans MS" pitchFamily="66" charset="0"/>
              </a:rPr>
              <a:t>А.Барто</a:t>
            </a:r>
            <a:r>
              <a:rPr lang="ru-RU" sz="2800" dirty="0" smtClean="0">
                <a:latin typeface="Comic Sans MS" pitchFamily="66" charset="0"/>
              </a:rPr>
              <a:t> находилась в эвакуации в Свердловске, выступала на радио, писала для газет, выезжала  на фронт с чтением стихов. За сборник « Стихи детям» </a:t>
            </a:r>
            <a:r>
              <a:rPr lang="ru-RU" sz="2800" dirty="0" err="1" smtClean="0">
                <a:latin typeface="Comic Sans MS" pitchFamily="66" charset="0"/>
              </a:rPr>
              <a:t>Барто</a:t>
            </a:r>
            <a:r>
              <a:rPr lang="ru-RU" sz="2800" dirty="0" smtClean="0">
                <a:latin typeface="Comic Sans MS" pitchFamily="66" charset="0"/>
              </a:rPr>
              <a:t> была присуждена Государственная премия. (1950г)</a:t>
            </a:r>
            <a:endParaRPr lang="ru-RU" sz="2800" dirty="0">
              <a:latin typeface="Comic Sans MS" pitchFamily="66" charset="0"/>
            </a:endParaRPr>
          </a:p>
        </p:txBody>
      </p:sp>
      <p:pic>
        <p:nvPicPr>
          <p:cNvPr id="4" name="Содержимое 10" descr="rabota_na_radio.png"/>
          <p:cNvPicPr>
            <a:picLocks noChangeAspect="1"/>
          </p:cNvPicPr>
          <p:nvPr/>
        </p:nvPicPr>
        <p:blipFill>
          <a:blip r:embed="rId3" cstate="print"/>
          <a:srcRect t="-10"/>
          <a:stretch>
            <a:fillRect/>
          </a:stretch>
        </p:blipFill>
        <p:spPr>
          <a:xfrm>
            <a:off x="395536" y="1117820"/>
            <a:ext cx="3960440" cy="4183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67944" y="1268760"/>
            <a:ext cx="4572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dirty="0" smtClean="0">
                <a:latin typeface="Comic Sans MS" pitchFamily="66" charset="0"/>
              </a:rPr>
              <a:t>После войны в течение девяти лет А. </a:t>
            </a:r>
            <a:r>
              <a:rPr lang="ru-RU" sz="2800" dirty="0" err="1" smtClean="0">
                <a:latin typeface="Comic Sans MS" pitchFamily="66" charset="0"/>
              </a:rPr>
              <a:t>Барто</a:t>
            </a:r>
            <a:r>
              <a:rPr lang="ru-RU" sz="2800" dirty="0" smtClean="0">
                <a:latin typeface="Comic Sans MS" pitchFamily="66" charset="0"/>
              </a:rPr>
              <a:t> вела на радио передачу</a:t>
            </a:r>
          </a:p>
          <a:p>
            <a:pPr algn="ctr"/>
            <a:r>
              <a:rPr lang="ru-RU" sz="2800" dirty="0" smtClean="0">
                <a:latin typeface="Comic Sans MS" pitchFamily="66" charset="0"/>
              </a:rPr>
              <a:t> «Найти человека», в которой занималась поисками людей, разлучённых войной. Работала  она  и над сценариями детских кинофильмов.</a:t>
            </a:r>
            <a:endParaRPr lang="ru-RU" sz="2800" dirty="0">
              <a:latin typeface="Comic Sans MS" pitchFamily="66" charset="0"/>
            </a:endParaRPr>
          </a:p>
        </p:txBody>
      </p:sp>
      <p:pic>
        <p:nvPicPr>
          <p:cNvPr id="3" name="Picture 4" descr="http://www.tunnel.ru/i/post/29/292414/400165/at46024052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5400000">
            <a:off x="35494" y="1700810"/>
            <a:ext cx="4608513" cy="34563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Агния Львовна писала не только стихи. У её есть несколько сценариев для кинофильмов. Это «Подкидыш», «Слон и верёвочка», «Алёша Птицын вырабатывает характер», «Чёрный котёнок», «Десять тысяч мальчиков». А многие стихи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Барто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стали песнями: «Любитель-рыболов», «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Лёшенька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Лёшенька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», «Полезная коза» и др.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13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1434</TotalTime>
  <Words>666</Words>
  <Application>Microsoft Office PowerPoint</Application>
  <PresentationFormat>Экран (4:3)</PresentationFormat>
  <Paragraphs>136</Paragraphs>
  <Slides>22</Slides>
  <Notes>0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Ametist </vt:lpstr>
      <vt:lpstr>Arial</vt:lpstr>
      <vt:lpstr>Calibri</vt:lpstr>
      <vt:lpstr>Comic Sans MS</vt:lpstr>
      <vt:lpstr>Rubius</vt:lpstr>
      <vt:lpstr>Times New Roman</vt:lpstr>
      <vt:lpstr>Тема Office</vt:lpstr>
      <vt:lpstr>В страну детства  к  Агнии  Барто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Память  Имя Агнии Барто присвоено одному из кратеров на Венере. </vt:lpstr>
      <vt:lpstr>Презентация PowerPoint</vt:lpstr>
      <vt:lpstr>Презентация PowerPoint</vt:lpstr>
      <vt:lpstr>Кто промок под дождём, потому что не смог слезть со скамейки?</vt:lpstr>
      <vt:lpstr>Из какого стихотворения строки?</vt:lpstr>
      <vt:lpstr>Про какого героя строки?</vt:lpstr>
      <vt:lpstr>Кто не захотел кататься  в грузовике?</vt:lpstr>
      <vt:lpstr>Какое стихотворение заканчивается словами:</vt:lpstr>
      <vt:lpstr>Какое из стихов  не принадлежит Агнии Барто?</vt:lpstr>
      <vt:lpstr>Почему плакала Таня в стихотворении?</vt:lpstr>
      <vt:lpstr>Как звали  девочку из стихотворения, где есть строки:</vt:lpstr>
      <vt:lpstr>Что просили лягушки, увидев капитана?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Microstar</dc:creator>
  <cp:lastModifiedBy>User</cp:lastModifiedBy>
  <cp:revision>159</cp:revision>
  <dcterms:created xsi:type="dcterms:W3CDTF">2015-06-26T07:33:56Z</dcterms:created>
  <dcterms:modified xsi:type="dcterms:W3CDTF">2020-09-23T13:09:35Z</dcterms:modified>
</cp:coreProperties>
</file>