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96" r:id="rId3"/>
    <p:sldId id="395" r:id="rId4"/>
    <p:sldId id="391" r:id="rId5"/>
    <p:sldId id="374" r:id="rId6"/>
    <p:sldId id="376" r:id="rId7"/>
    <p:sldId id="377" r:id="rId8"/>
    <p:sldId id="380" r:id="rId9"/>
    <p:sldId id="379" r:id="rId10"/>
    <p:sldId id="378" r:id="rId11"/>
    <p:sldId id="382" r:id="rId12"/>
    <p:sldId id="365" r:id="rId13"/>
    <p:sldId id="362" r:id="rId14"/>
    <p:sldId id="364" r:id="rId15"/>
    <p:sldId id="328" r:id="rId16"/>
    <p:sldId id="333" r:id="rId17"/>
    <p:sldId id="307" r:id="rId18"/>
    <p:sldId id="397" r:id="rId19"/>
    <p:sldId id="392" r:id="rId20"/>
    <p:sldId id="406" r:id="rId21"/>
    <p:sldId id="299" r:id="rId22"/>
    <p:sldId id="300" r:id="rId23"/>
    <p:sldId id="387" r:id="rId24"/>
    <p:sldId id="385" r:id="rId25"/>
    <p:sldId id="386" r:id="rId26"/>
    <p:sldId id="338" r:id="rId27"/>
    <p:sldId id="390" r:id="rId28"/>
    <p:sldId id="314" r:id="rId29"/>
    <p:sldId id="315" r:id="rId30"/>
    <p:sldId id="316" r:id="rId31"/>
    <p:sldId id="318" r:id="rId32"/>
    <p:sldId id="372" r:id="rId33"/>
    <p:sldId id="319" r:id="rId34"/>
    <p:sldId id="399" r:id="rId35"/>
    <p:sldId id="403" r:id="rId36"/>
    <p:sldId id="400" r:id="rId37"/>
    <p:sldId id="404" r:id="rId38"/>
    <p:sldId id="402" r:id="rId39"/>
    <p:sldId id="286" r:id="rId40"/>
    <p:sldId id="34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FFF"/>
    <a:srgbClr val="6600CC"/>
    <a:srgbClr val="CCCCFF"/>
    <a:srgbClr val="FFCCFF"/>
    <a:srgbClr val="FEE6D8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4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 w="28575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>
        <a:solidFill>
          <a:schemeClr val="tx2">
            <a:lumMod val="60000"/>
            <a:lumOff val="40000"/>
          </a:schemeClr>
        </a:solidFill>
        <a:ln w="3810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E7D0E5A-15F0-4A79-93D2-74B666F79F21}">
      <dgm:prSet phldrT="[Текст]" custT="1"/>
      <dgm:spPr>
        <a:solidFill>
          <a:srgbClr val="FFFFCC"/>
        </a:solidFill>
        <a:ln w="28575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>
        <a:solidFill>
          <a:schemeClr val="tx2">
            <a:lumMod val="60000"/>
            <a:lumOff val="40000"/>
          </a:schemeClr>
        </a:solidFill>
        <a:ln w="3810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EB0A9BD1-F10C-4ABD-8B2E-95B9804CBEAD}">
      <dgm:prSet phldrT="[Текст]"/>
      <dgm:spPr>
        <a:solidFill>
          <a:srgbClr val="FFFFCC"/>
        </a:solidFill>
        <a:ln w="28575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66DE28-621E-47AA-AF4B-FA236561DD49}" type="sibTrans" cxnId="{98280243-5DF2-40A2-BD94-238FB3FC4098}">
      <dgm:prSet/>
      <dgm:spPr>
        <a:solidFill>
          <a:schemeClr val="tx2">
            <a:lumMod val="60000"/>
            <a:lumOff val="40000"/>
          </a:schemeClr>
        </a:solidFill>
        <a:ln w="3810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4" custScaleX="134449" custLinFactNeighborX="4925" custLinFactNeighborY="-87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3" custLinFactY="-66082" custLinFactNeighborX="-70938" custLinFactNeighborY="-100000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4" custScaleX="145198" custLinFactNeighborX="-45269" custLinFactNeighborY="-93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3" custLinFactX="-111" custLinFactY="-55392" custLinFactNeighborX="-100000" custLinFactNeighborY="-100000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7B30F39D-5D23-4CDE-8EC0-8C27C5A911C7}" type="pres">
      <dgm:prSet presAssocID="{7E7D0E5A-15F0-4A79-93D2-74B666F79F21}" presName="node" presStyleLbl="node1" presStyleIdx="2" presStyleCnt="4" custScaleX="150296" custLinFactNeighborX="-75120" custLinFactNeighborY="-87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029C-EA68-4E53-805C-82EB88945BDE}" type="pres">
      <dgm:prSet presAssocID="{49512518-6FB4-4441-A1C6-D8C311E86C8E}" presName="spacerL" presStyleCnt="0"/>
      <dgm:spPr/>
    </dgm:pt>
    <dgm:pt modelId="{13E76E54-380E-4F3A-AB70-70F2A860FE46}" type="pres">
      <dgm:prSet presAssocID="{49512518-6FB4-4441-A1C6-D8C311E86C8E}" presName="sibTrans" presStyleLbl="sibTrans2D1" presStyleIdx="2" presStyleCnt="3" custLinFactX="-13079" custLinFactY="-44702" custLinFactNeighborX="-100000" custLinFactNeighborY="-100000"/>
      <dgm:spPr/>
      <dgm:t>
        <a:bodyPr/>
        <a:lstStyle/>
        <a:p>
          <a:endParaRPr lang="ru-RU"/>
        </a:p>
      </dgm:t>
    </dgm:pt>
    <dgm:pt modelId="{AD8B763D-0505-4D50-BDB5-C81462D6BB51}" type="pres">
      <dgm:prSet presAssocID="{49512518-6FB4-4441-A1C6-D8C311E86C8E}" presName="spacerR" presStyleCnt="0"/>
      <dgm:spPr/>
    </dgm:pt>
    <dgm:pt modelId="{E5DD6FA8-F6B5-442A-A89F-762B0AC3E908}" type="pres">
      <dgm:prSet presAssocID="{EB0A9BD1-F10C-4ABD-8B2E-95B9804CBEAD}" presName="node" presStyleLbl="node1" presStyleIdx="3" presStyleCnt="4" custLinFactX="-5502" custLinFactNeighborX="-100000" custLinFactNeighborY="-93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B8FB9-8116-4C86-84A7-C5EF0BCECECB}" type="presOf" srcId="{0B4FCE67-E2A9-4CF3-9660-6D1803DCD3AE}" destId="{701B78F6-4137-4668-8C29-B4A3097D7DD0}" srcOrd="0" destOrd="0" presId="urn:microsoft.com/office/officeart/2005/8/layout/equation1"/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B85F4CB9-14A0-44B4-9068-B73ED64C3ED4}" type="presOf" srcId="{49512518-6FB4-4441-A1C6-D8C311E86C8E}" destId="{13E76E54-380E-4F3A-AB70-70F2A860FE46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95DDE775-872D-4675-86E7-B38E92E4BD8C}" type="presOf" srcId="{F60F39C9-F28D-4C8C-BB67-6F0241F16778}" destId="{B95F3576-11B7-43EE-964B-5F24636E367A}" srcOrd="0" destOrd="0" presId="urn:microsoft.com/office/officeart/2005/8/layout/equation1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B73BAAC9-E43D-4882-A972-D0157A1E3094}" type="presOf" srcId="{B30CE4E9-2459-4130-8076-49675CB6FFAB}" destId="{F9536BEB-6BA1-4BE3-B179-B9AC510C9298}" srcOrd="0" destOrd="0" presId="urn:microsoft.com/office/officeart/2005/8/layout/equation1"/>
    <dgm:cxn modelId="{C02602BF-D96E-471B-8340-D8C0C05D8EDF}" type="presOf" srcId="{B966DE28-621E-47AA-AF4B-FA236561DD49}" destId="{CCC3415B-94EB-4165-AA35-D820A9586B6A}" srcOrd="0" destOrd="0" presId="urn:microsoft.com/office/officeart/2005/8/layout/equation1"/>
    <dgm:cxn modelId="{B8392CB3-94F6-45D5-8E0E-6BC835F4FDD1}" type="presOf" srcId="{EB0A9BD1-F10C-4ABD-8B2E-95B9804CBEAD}" destId="{E5DD6FA8-F6B5-442A-A89F-762B0AC3E908}" srcOrd="0" destOrd="0" presId="urn:microsoft.com/office/officeart/2005/8/layout/equation1"/>
    <dgm:cxn modelId="{342A6184-00A6-491E-B35A-7B9F73404990}" type="presOf" srcId="{FAD08D51-E2FD-45E5-BF2C-E85044B3D003}" destId="{1203B883-ADA6-4FE8-9316-8E967D7A177D}" srcOrd="0" destOrd="0" presId="urn:microsoft.com/office/officeart/2005/8/layout/equation1"/>
    <dgm:cxn modelId="{70EAF475-3DEC-4042-AAD2-798614A344FE}" type="presOf" srcId="{7E7D0E5A-15F0-4A79-93D2-74B666F79F21}" destId="{7B30F39D-5D23-4CDE-8EC0-8C27C5A911C7}" srcOrd="0" destOrd="0" presId="urn:microsoft.com/office/officeart/2005/8/layout/equation1"/>
    <dgm:cxn modelId="{6A79E2AD-0BB2-4370-8C9C-31735B595982}" type="presParOf" srcId="{F9536BEB-6BA1-4BE3-B179-B9AC510C9298}" destId="{B95F3576-11B7-43EE-964B-5F24636E367A}" srcOrd="0" destOrd="0" presId="urn:microsoft.com/office/officeart/2005/8/layout/equation1"/>
    <dgm:cxn modelId="{71E852A6-752B-4E9C-A3F8-9BA7A97B6698}" type="presParOf" srcId="{F9536BEB-6BA1-4BE3-B179-B9AC510C9298}" destId="{C41E06D1-1DEC-4978-A8AE-E00D05196F2E}" srcOrd="1" destOrd="0" presId="urn:microsoft.com/office/officeart/2005/8/layout/equation1"/>
    <dgm:cxn modelId="{158C53B7-0CBE-4B62-B338-83D6E6B0C101}" type="presParOf" srcId="{F9536BEB-6BA1-4BE3-B179-B9AC510C9298}" destId="{CCC3415B-94EB-4165-AA35-D820A9586B6A}" srcOrd="2" destOrd="0" presId="urn:microsoft.com/office/officeart/2005/8/layout/equation1"/>
    <dgm:cxn modelId="{5969830A-3A09-4555-93C6-2CA1251FD3D3}" type="presParOf" srcId="{F9536BEB-6BA1-4BE3-B179-B9AC510C9298}" destId="{5CB35DB7-F37A-4393-AF7C-755EFD36DA5D}" srcOrd="3" destOrd="0" presId="urn:microsoft.com/office/officeart/2005/8/layout/equation1"/>
    <dgm:cxn modelId="{EAA1E33E-3CB8-45AA-A5B7-B1F0C807B4E2}" type="presParOf" srcId="{F9536BEB-6BA1-4BE3-B179-B9AC510C9298}" destId="{701B78F6-4137-4668-8C29-B4A3097D7DD0}" srcOrd="4" destOrd="0" presId="urn:microsoft.com/office/officeart/2005/8/layout/equation1"/>
    <dgm:cxn modelId="{F22E3C96-5577-4FEB-A494-674991B65C19}" type="presParOf" srcId="{F9536BEB-6BA1-4BE3-B179-B9AC510C9298}" destId="{6144A210-B178-48CA-B12A-7C0DA786F1AD}" srcOrd="5" destOrd="0" presId="urn:microsoft.com/office/officeart/2005/8/layout/equation1"/>
    <dgm:cxn modelId="{F79E9A96-1BAF-4ED1-8726-BF2C120C5D6F}" type="presParOf" srcId="{F9536BEB-6BA1-4BE3-B179-B9AC510C9298}" destId="{1203B883-ADA6-4FE8-9316-8E967D7A177D}" srcOrd="6" destOrd="0" presId="urn:microsoft.com/office/officeart/2005/8/layout/equation1"/>
    <dgm:cxn modelId="{7171D8B9-3EC4-450B-B711-876E92FA50CA}" type="presParOf" srcId="{F9536BEB-6BA1-4BE3-B179-B9AC510C9298}" destId="{A2DFFB89-4299-4019-A801-5192B64216F4}" srcOrd="7" destOrd="0" presId="urn:microsoft.com/office/officeart/2005/8/layout/equation1"/>
    <dgm:cxn modelId="{E5E60301-AF9A-4B47-BC95-C428EA27FAF6}" type="presParOf" srcId="{F9536BEB-6BA1-4BE3-B179-B9AC510C9298}" destId="{7B30F39D-5D23-4CDE-8EC0-8C27C5A911C7}" srcOrd="8" destOrd="0" presId="urn:microsoft.com/office/officeart/2005/8/layout/equation1"/>
    <dgm:cxn modelId="{2056DA17-0D79-4DC6-9A26-F6EF83F2C1A9}" type="presParOf" srcId="{F9536BEB-6BA1-4BE3-B179-B9AC510C9298}" destId="{3D5C029C-EA68-4E53-805C-82EB88945BDE}" srcOrd="9" destOrd="0" presId="urn:microsoft.com/office/officeart/2005/8/layout/equation1"/>
    <dgm:cxn modelId="{B7A3507B-6485-41AA-9D60-C4D708AE0C4D}" type="presParOf" srcId="{F9536BEB-6BA1-4BE3-B179-B9AC510C9298}" destId="{13E76E54-380E-4F3A-AB70-70F2A860FE46}" srcOrd="10" destOrd="0" presId="urn:microsoft.com/office/officeart/2005/8/layout/equation1"/>
    <dgm:cxn modelId="{3EB99A1F-6800-46A1-BECA-0F61B3930C55}" type="presParOf" srcId="{F9536BEB-6BA1-4BE3-B179-B9AC510C9298}" destId="{AD8B763D-0505-4D50-BDB5-C81462D6BB51}" srcOrd="11" destOrd="0" presId="urn:microsoft.com/office/officeart/2005/8/layout/equation1"/>
    <dgm:cxn modelId="{C8B59EEB-E3FD-46C8-AA91-5A8FE0C52DC8}" type="presParOf" srcId="{F9536BEB-6BA1-4BE3-B179-B9AC510C9298}" destId="{E5DD6FA8-F6B5-442A-A89F-762B0AC3E908}" srcOrd="12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3D014-6D44-4466-B58B-64D867B950D1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DC75F-2B20-4B2F-A51B-74BC7785C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-minobr/mo/Data/d_09/m655.html" TargetMode="External"/><Relationship Id="rId2" Type="http://schemas.openxmlformats.org/officeDocument/2006/relationships/hyperlink" Target="http://www.edu.ru/db-minobr/mo/Data/d_13/m1155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.ru/db-minobr/mo/Data/d_11/m2151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1%80%D0%B0%D0%BC%D0%BA%D0%B0%20%D1%84%D0%B3%D0%BE%D1%81&amp;noreask=1&amp;pos=29&amp;rpt=simage&amp;lr=213&amp;uinfo=sw-1216-sh-654-fw-991-fh-448-pd-1&amp;img_url=http://www.edu.cap.ru/home/4541/moder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1%80%D0%B0%D0%BC%D0%BA%D0%B0%20%D1%84%D0%B3%D0%BE%D1%81&amp;noreask=1&amp;pos=29&amp;rpt=simage&amp;lr=213&amp;uinfo=sw-1216-sh-654-fw-991-fh-448-pd-1&amp;img_url=http://www.edu.cap.ru/home/4541/modern.jpg" TargetMode="External"/><Relationship Id="rId2" Type="http://schemas.openxmlformats.org/officeDocument/2006/relationships/hyperlink" Target="http://www.tc-sfera.ru/posts/federalnyy-gosudarstvennyy-obrazovatelnyy-standart-doshkolnogo-obrazovaniya-prinya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3209" y="357166"/>
            <a:ext cx="6530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ногу со временем: изучаем проект ФГОС ДО!»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0496" y="5857892"/>
            <a:ext cx="1597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Декабрь 2013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571744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«Информационно-методическая поддержка педагогических работников ДОУ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условиях введения ФГОС дошкольного образования»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Ольга\AppData\Local\Microsoft\Windows\Temporary Internet Files\Content.IE5\PU9BBAKE\MC90043266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692650"/>
            <a:ext cx="224948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405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7500990" cy="40011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 ФГОС  ДОШКОЛЬНОГО   ОБРАЗОВАНИЯ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6439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стандарт дошкольного образования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совокупность государственных гарантий получения бесплатного доступного качественного образования посредством: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расширения возможностей развития личностного потенциала 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каждого ребенка дошкольного возраста;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обеспечения условий здорового образа жизни и безопасности ребенка;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приобщения детей через соответствующие их индивидуально-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возрастным особенностям виды деятельности к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нормам, традициям семьи, общества и государства;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интереса и мотивации детей к познанию мира и творчеству;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вариативных образовательных программ;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соблюдения прав ребенка, родителей и других участников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g0_9053" descr="http://im6-tub-ru.yandex.net/i?id=426947535-48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785794"/>
            <a:ext cx="642942" cy="67923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3500438"/>
            <a:ext cx="70009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соответствии с принятой разработчиками идеологией дошкольное детство рассматривается в ценностной системе координат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 достоинства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не только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 полезности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этой системе координат ребенка ценят, а не оценивают, детство является самоценным этапом, а не только подготовкой к школе; образование выступает как институт социализации и индивидуализации и не сводится к сфере услуг».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Асмолов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mosaica.ru/sites/default/files/news/preview/2011/09/07/article-1311801-0B2CAC4D000005DC-879_468x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3712379" cy="249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g0_9053" descr="http://im6-tub-ru.yandex.net/i?id=426947535-48-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28604"/>
            <a:ext cx="857256" cy="92869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1714488"/>
            <a:ext cx="8501122" cy="114300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 культурно-исторической теории Л.С.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отечественной научной психолого-педагогической школы о закономерностях развития ребенка в дошкольном возрасте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(А.Н.Леонтьев,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Л.И.Божович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А.В.Запорожец, В.В.Давыдов и др.)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000372"/>
            <a:ext cx="8501122" cy="150019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4643446"/>
            <a:ext cx="8501122" cy="107157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5929330"/>
            <a:ext cx="8501122" cy="71438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Законодательные и нормативно - правовые акты Российской Федерации в области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00372"/>
            <a:ext cx="8501122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 по аксиологии и философии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(И.А.Зимняя, В.П.Зинченко, Н.Д.Никандров, В.А.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Сластенин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теории и методологии разработки образовательных стандартов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В.И.Байденко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В.П.Беспалько, А.М.Кондаков, А.А.Кузнецов,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B.C.Леднев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А.И.Маркушевич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М.В.Рыжаков, В.М.Соколов, А.И.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Субетто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72008"/>
            <a:ext cx="857256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Научные положения, практические разработки и методические рекомендации, содержащиеся в трудах исследователей в области дошкольного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Л.А.Венгер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М.А. Васильева, В.Т.Кудрявцев, Л.А.Парамонова, В.А. Петровский и др.)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85728"/>
            <a:ext cx="8072462" cy="461665"/>
          </a:xfrm>
          <a:prstGeom prst="rect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Методологическая и теоретическая основа ФГОС ДО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571604" y="1571612"/>
            <a:ext cx="60721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бразование в ДОУ рассматривается не как предварительный этап перед обучением в школе,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как самостоятельный важный период в жизни ребёнка, как важная веха на пути непрерывного образования в жизни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94" y="357166"/>
            <a:ext cx="2723194" cy="787743"/>
          </a:xfrm>
          <a:prstGeom prst="rect">
            <a:avLst/>
          </a:prstGeom>
          <a:noFill/>
          <a:ln w="57150">
            <a:solidFill>
              <a:srgbClr val="B1ADE9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 descr="http://www.ogrenet.lv/articles/24656/674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286124"/>
            <a:ext cx="4381491" cy="3286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285728"/>
            <a:ext cx="4929222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 - основа образовательной   вертикали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D:\Мои документы\ФОТО\Фото сентябрь\DSC_0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14422"/>
            <a:ext cx="53752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5" y="1214438"/>
            <a:ext cx="2786051" cy="857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Способности - ориентиры для педагогов,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 не знания и умения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214563"/>
            <a:ext cx="2286000" cy="428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познавательные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2714625"/>
            <a:ext cx="2714625" cy="428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регуляторные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3214688"/>
            <a:ext cx="2928938" cy="428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коммуникативные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0" y="3714750"/>
            <a:ext cx="357188" cy="23082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313" y="3714750"/>
            <a:ext cx="357187" cy="25717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1647032" y="4406106"/>
            <a:ext cx="1689100" cy="785813"/>
          </a:xfrm>
          <a:prstGeom prst="bent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50" y="4929188"/>
            <a:ext cx="4714875" cy="357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САМОСТОЯТЕЛЬНОСТЬ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3250" y="5429250"/>
            <a:ext cx="4572000" cy="357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ОТВЕТСТВЕННОСТЬ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50" y="5929313"/>
            <a:ext cx="4643438" cy="357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ИНИЦИАТИВНОСТЬ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8429625" y="1071563"/>
            <a:ext cx="714375" cy="56435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6357958"/>
            <a:ext cx="42883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Обратная  связь  от  родителей  и  детей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071546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полноценного проживания ребёнком всех этапов детства, амплификации детского развития;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ребенка;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инициативы детей в различных видах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Организации с семьёй;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детей 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возрастная адекватность дошкольного образования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(соответствие условий, требований, методов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возрасту и особенностям развития);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 этнокультурной ситуации развития детей.</a:t>
            </a:r>
          </a:p>
          <a:p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85729"/>
            <a:ext cx="45720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 утверждает основные принципы дошкольного образования: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429132"/>
            <a:ext cx="2366958" cy="231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500042"/>
            <a:ext cx="3917676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стандарта ФГОС ДО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714488"/>
            <a:ext cx="6858048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57364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статуса дошкольного образования;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2643182"/>
            <a:ext cx="68580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786190"/>
            <a:ext cx="6858048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5572140"/>
            <a:ext cx="6858048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64318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обеспечение государством равенства возможностей для каждого ребенка в получении качественного дошкольного образования;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78619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 , их структуре и результатам освоения;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643578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3753363"/>
              </p:ext>
            </p:extLst>
          </p:nvPr>
        </p:nvGraphicFramePr>
        <p:xfrm>
          <a:off x="208072" y="1340768"/>
          <a:ext cx="86750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572000" y="4714884"/>
            <a:ext cx="1714512" cy="1428760"/>
            <a:chOff x="432468" y="1730970"/>
            <a:chExt cx="1552382" cy="620337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16200000">
              <a:off x="898490" y="1264948"/>
              <a:ext cx="620337" cy="1552382"/>
            </a:xfrm>
            <a:prstGeom prst="round2SameRect">
              <a:avLst>
                <a:gd name="adj1" fmla="val 16670"/>
                <a:gd name="adj2" fmla="val 0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561832" y="1730971"/>
              <a:ext cx="1328046" cy="55976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88900" rIns="80010" bIns="8890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ФГОС ДО</a:t>
              </a:r>
              <a:endParaRPr lang="ru-RU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10800000">
            <a:off x="6357950" y="4714884"/>
            <a:ext cx="2000264" cy="1428760"/>
            <a:chOff x="432467" y="1665672"/>
            <a:chExt cx="1552382" cy="620337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16200000">
              <a:off x="898489" y="1199650"/>
              <a:ext cx="620337" cy="1552382"/>
            </a:xfrm>
            <a:prstGeom prst="round2SameRect">
              <a:avLst>
                <a:gd name="adj1" fmla="val 16670"/>
                <a:gd name="adj2" fmla="val 0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 rot="21600000">
              <a:off x="462755" y="1695960"/>
              <a:ext cx="1522094" cy="55976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88900" rIns="80010" bIns="8890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429388" y="4857760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ДО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>
            <a:off x="5429256" y="3929066"/>
            <a:ext cx="2143140" cy="1622793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Круговая стрелка 13"/>
          <p:cNvSpPr/>
          <p:nvPr/>
        </p:nvSpPr>
        <p:spPr>
          <a:xfrm rot="10800000">
            <a:off x="5286380" y="5235206"/>
            <a:ext cx="2143140" cy="1622793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85918" y="285728"/>
            <a:ext cx="707236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ФГОС дошкольного образования включает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в себя требования: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s1.ipicture.ru/uploads/20121004/GgG4M3H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643314"/>
            <a:ext cx="360996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88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3357562"/>
            <a:ext cx="75723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социально-коммуникативное развитие;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познавательное развитие;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речевое развитие;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художественно-эстетическое развитие;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физическое развитие.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428736"/>
            <a:ext cx="7929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 Программы должно обеспечивать развитие личности,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</p:txBody>
      </p:sp>
      <p:pic>
        <p:nvPicPr>
          <p:cNvPr id="21506" name="Picture 2" descr="http://www.edel-promo.ru/down/news/desyat-sekretov-dlya-luchshego-vospriyatiya-chitatelyami-vashego-blo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72132" y="3286124"/>
            <a:ext cx="3429024" cy="258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ятиугольник 18"/>
          <p:cNvSpPr/>
          <p:nvPr/>
        </p:nvSpPr>
        <p:spPr>
          <a:xfrm>
            <a:off x="4687888" y="6002338"/>
            <a:ext cx="4214812" cy="666750"/>
          </a:xfrm>
          <a:prstGeom prst="homePlate">
            <a:avLst>
              <a:gd name="adj" fmla="val 56096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4697413" y="3954463"/>
            <a:ext cx="4216400" cy="1008062"/>
          </a:xfrm>
          <a:prstGeom prst="homePlate">
            <a:avLst>
              <a:gd name="adj" fmla="val 56096"/>
            </a:avLst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4687888" y="2632075"/>
            <a:ext cx="4214812" cy="1322388"/>
          </a:xfrm>
          <a:prstGeom prst="homePlate">
            <a:avLst>
              <a:gd name="adj" fmla="val 5609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4676775" y="1500173"/>
            <a:ext cx="4214813" cy="1131901"/>
          </a:xfrm>
          <a:prstGeom prst="homePlate">
            <a:avLst>
              <a:gd name="adj" fmla="val 804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57158" y="1142984"/>
            <a:ext cx="3427413" cy="400050"/>
          </a:xfrm>
          <a:prstGeom prst="rect">
            <a:avLst/>
          </a:prstGeom>
          <a:solidFill>
            <a:srgbClr val="CCCCFF"/>
          </a:solidFill>
          <a:ln w="12700">
            <a:solidFill>
              <a:srgbClr val="66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4B9"/>
                </a:solidFill>
                <a:latin typeface="Corbel" pitchFamily="34" charset="0"/>
              </a:rPr>
              <a:t>ПРОБЛЕМЫ ВНЕДРЕНИЯ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5929322" y="1142984"/>
            <a:ext cx="2285997" cy="400050"/>
          </a:xfrm>
          <a:prstGeom prst="rect">
            <a:avLst/>
          </a:prstGeom>
          <a:solidFill>
            <a:srgbClr val="CCCCFF"/>
          </a:solidFill>
          <a:ln w="19050">
            <a:solidFill>
              <a:srgbClr val="66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Corbel" pitchFamily="34" charset="0"/>
              </a:rPr>
              <a:t>ПУТИ РЕШЕНИЯ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00034" y="1071801"/>
            <a:ext cx="4143375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1000" dirty="0">
              <a:latin typeface="Corbel" pitchFamily="34" charset="0"/>
              <a:cs typeface="Arial" charset="0"/>
            </a:endParaRPr>
          </a:p>
          <a:p>
            <a:pPr>
              <a:defRPr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2 мес. или с 3-х лет?</a:t>
            </a:r>
            <a:endParaRPr lang="ru-RU" strike="sngStrike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rgbClr val="DD383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дошкольного образования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rgbClr val="DD383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Неравномерное развитие отдельных форм (вариативности) дошкольного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b="1" dirty="0">
              <a:solidFill>
                <a:srgbClr val="DD383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Отсутствие научных основ обновления дошкольного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>
              <a:defRPr/>
            </a:pPr>
            <a:endParaRPr lang="ru-RU" b="1" dirty="0">
              <a:solidFill>
                <a:srgbClr val="DD383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инклюзивного дошкольного образования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285719" y="2000241"/>
            <a:ext cx="214313" cy="21431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65113" y="3068638"/>
            <a:ext cx="214312" cy="214312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285720" y="4214818"/>
            <a:ext cx="214312" cy="214312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285720" y="5072073"/>
            <a:ext cx="214312" cy="21431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285720" y="6072205"/>
            <a:ext cx="214312" cy="21431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48"/>
          <p:cNvSpPr txBox="1">
            <a:spLocks noChangeArrowheads="1"/>
          </p:cNvSpPr>
          <p:nvPr/>
        </p:nvSpPr>
        <p:spPr bwMode="auto">
          <a:xfrm>
            <a:off x="4679950" y="1520827"/>
            <a:ext cx="400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</a:t>
            </a:r>
          </a:p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обеспечения</a:t>
            </a:r>
          </a:p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детям</a:t>
            </a:r>
          </a:p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2-х мес. до 7-8 лет</a:t>
            </a:r>
            <a:endParaRPr lang="ru-RU" sz="1600" b="1" strike="sngStrik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4679950" y="2641600"/>
            <a:ext cx="400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Обновление системы подготовки, переподготовки и повышения квалификации работников дошкольного образования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4697413" y="3965575"/>
            <a:ext cx="4000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частно-государственного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партнерства в дошкольном образовании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4676664" y="4963253"/>
            <a:ext cx="4214812" cy="1039019"/>
          </a:xfrm>
          <a:prstGeom prst="homePlate">
            <a:avLst>
              <a:gd name="adj" fmla="val 8047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современного дошкольника, современного детства и дошкольного образования</a:t>
            </a:r>
            <a:endParaRPr lang="ru-RU" b="1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52"/>
          <p:cNvSpPr txBox="1">
            <a:spLocks noChangeArrowheads="1"/>
          </p:cNvSpPr>
          <p:nvPr/>
        </p:nvSpPr>
        <p:spPr bwMode="auto">
          <a:xfrm>
            <a:off x="4687888" y="6002338"/>
            <a:ext cx="4000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нормативно-правовой и методической базы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571471" y="285728"/>
            <a:ext cx="764386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DD3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DD3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ВНЕДРЕНИЯ И ПУТИ ИХ РЕШЕНИЯ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389.tvoysadik.ru/images/Oc445e7ecfd7e04720aaf7f75d15a9d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333995" cy="4000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4649788" y="3071810"/>
            <a:ext cx="4208492" cy="1477963"/>
          </a:xfrm>
          <a:prstGeom prst="homePlate">
            <a:avLst>
              <a:gd name="adj" fmla="val 59143"/>
            </a:avLst>
          </a:prstGeom>
          <a:solidFill>
            <a:srgbClr val="CC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4660900" y="1928802"/>
            <a:ext cx="4054504" cy="10001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71471" y="285728"/>
            <a:ext cx="7643867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DD3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DD38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ВНЕДРЕНИЯ И ПУТИ ИХ РЕШЕНИЯ </a:t>
            </a: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571472" y="1357298"/>
            <a:ext cx="3427413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74B9"/>
                </a:solidFill>
                <a:latin typeface="Times New Roman" pitchFamily="18" charset="0"/>
                <a:cs typeface="Times New Roman" pitchFamily="18" charset="0"/>
              </a:rPr>
              <a:t>ПРОБЛЕМЫ ВНЕДРЕНИЯ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28625" y="1395413"/>
            <a:ext cx="414337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600" b="1" dirty="0" smtClean="0">
              <a:solidFill>
                <a:srgbClr val="DD383E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altLang="ru-RU" sz="1600" b="1" dirty="0" smtClean="0">
              <a:solidFill>
                <a:srgbClr val="DD383E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altLang="ru-RU" sz="1600" b="1" dirty="0" smtClean="0">
              <a:solidFill>
                <a:srgbClr val="DD383E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реестра примерных ООП</a:t>
            </a:r>
          </a:p>
          <a:p>
            <a:endParaRPr lang="ru-RU" altLang="ru-RU" sz="1600" b="1" dirty="0" smtClean="0">
              <a:solidFill>
                <a:srgbClr val="DD383E"/>
              </a:solidFill>
              <a:latin typeface="Arial Black" pitchFamily="34" charset="0"/>
            </a:endParaRPr>
          </a:p>
          <a:p>
            <a:endParaRPr lang="ru-RU" altLang="ru-RU" sz="1600" b="1" dirty="0">
              <a:solidFill>
                <a:srgbClr val="DD383E"/>
              </a:solidFill>
              <a:latin typeface="Arial Black" pitchFamily="34" charset="0"/>
            </a:endParaRPr>
          </a:p>
          <a:p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Отсутствие методических комплектов, соответствующих требованиям ФГОС ДО</a:t>
            </a:r>
            <a:endParaRPr lang="ru-RU" alt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Отсутствие методических рекомендаций по разным аспектам внедрения ФГОС ДО</a:t>
            </a:r>
            <a:endParaRPr lang="ru-RU" alt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600" dirty="0">
              <a:latin typeface="Arial Black" pitchFamily="34" charset="0"/>
            </a:endParaRPr>
          </a:p>
          <a:p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современной предметно-пространственной развивающей среды в ДОУ</a:t>
            </a:r>
            <a:endParaRPr lang="ru-RU" alt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600" b="1" dirty="0">
              <a:solidFill>
                <a:srgbClr val="DD383E"/>
              </a:solidFill>
              <a:latin typeface="Arial Black" pitchFamily="34" charset="0"/>
            </a:endParaRPr>
          </a:p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Слабое развитие межведомственного и сетевого взаимодействия</a:t>
            </a:r>
          </a:p>
          <a:p>
            <a:endParaRPr lang="ru-RU" altLang="ru-RU" sz="1000" dirty="0">
              <a:latin typeface="Corbel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214281" y="2214555"/>
            <a:ext cx="214313" cy="21431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214281" y="3071811"/>
            <a:ext cx="214313" cy="21431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14282" y="3857628"/>
            <a:ext cx="214312" cy="21431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214281" y="5072075"/>
            <a:ext cx="214313" cy="21431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214282" y="6000768"/>
            <a:ext cx="214312" cy="21431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572132" y="1285860"/>
            <a:ext cx="2214578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74B9"/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4714876" y="1928802"/>
            <a:ext cx="40719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критериев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экспертизы Примерных ООП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совета по их экспертизе</a:t>
            </a: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4714876" y="3000372"/>
            <a:ext cx="41084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Разработка методических комплектов, соответствующих требованиям ФГОС ДО, в помощь образовательным организациям по разработке ООП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4708525" y="4643446"/>
            <a:ext cx="4292631" cy="1071562"/>
          </a:xfrm>
          <a:prstGeom prst="homePlate">
            <a:avLst>
              <a:gd name="adj" fmla="val 8700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4643438" y="4643446"/>
            <a:ext cx="38576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предметно-пространственной развивающей среды в ДОУ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4708525" y="5786454"/>
            <a:ext cx="4078317" cy="822325"/>
          </a:xfrm>
          <a:prstGeom prst="homePlate">
            <a:avLst>
              <a:gd name="adj" fmla="val 80476"/>
            </a:avLst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46"/>
          <p:cNvSpPr txBox="1">
            <a:spLocks noChangeArrowheads="1"/>
          </p:cNvSpPr>
          <p:nvPr/>
        </p:nvSpPr>
        <p:spPr bwMode="auto">
          <a:xfrm>
            <a:off x="4857752" y="5857892"/>
            <a:ext cx="4000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Консолидация ресурсов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дошкольном образовании</a:t>
            </a:r>
            <a:endParaRPr lang="ru-RU" b="1" strike="sngStri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357166"/>
            <a:ext cx="3837333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предполагает: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ирог 2"/>
          <p:cNvSpPr/>
          <p:nvPr/>
        </p:nvSpPr>
        <p:spPr>
          <a:xfrm flipH="1">
            <a:off x="5500694" y="1500174"/>
            <a:ext cx="3500462" cy="4143404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FFC000"/>
          </a:solidFill>
          <a:ln w="28575">
            <a:solidFill>
              <a:srgbClr val="C00000"/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2857488" y="1500174"/>
            <a:ext cx="4357686" cy="2288319"/>
          </a:xfrm>
          <a:prstGeom prst="rect">
            <a:avLst/>
          </a:prstGeom>
          <a:solidFill>
            <a:srgbClr val="FFCCFF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lvl="0" algn="ctr" defTabSz="844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бязательную часть </a:t>
            </a:r>
          </a:p>
          <a:p>
            <a:pPr lvl="0" algn="ctr" defTabSz="844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(ее объём не менее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60%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общего объёма Программы)</a:t>
            </a:r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i="1" dirty="0" smtClean="0"/>
          </a:p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3143248"/>
            <a:ext cx="4429156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-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Часть, формируемую участниками образовательного процесса </a:t>
            </a:r>
          </a:p>
          <a:p>
            <a:pPr lvl="0" algn="ctr">
              <a:lnSpc>
                <a:spcPct val="150000"/>
              </a:lnSpc>
            </a:pP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(не более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40 %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общего объёма программы)</a:t>
            </a:r>
          </a:p>
          <a:p>
            <a:pPr lvl="0"/>
            <a:endParaRPr lang="ru-RU" i="1" dirty="0" smtClean="0"/>
          </a:p>
          <a:p>
            <a:pPr lvl="0"/>
            <a:endParaRPr lang="ru-RU" i="1" dirty="0" smtClean="0"/>
          </a:p>
        </p:txBody>
      </p:sp>
      <p:sp>
        <p:nvSpPr>
          <p:cNvPr id="10" name="Пирог 9"/>
          <p:cNvSpPr/>
          <p:nvPr/>
        </p:nvSpPr>
        <p:spPr>
          <a:xfrm flipH="1">
            <a:off x="6500826" y="3071810"/>
            <a:ext cx="1643074" cy="2428892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44" y="3000372"/>
            <a:ext cx="250029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включает 3 основных раздела: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целевой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содержательный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организационный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2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1285852" y="785794"/>
            <a:ext cx="6786610" cy="192882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 rot="16200000">
            <a:off x="214282" y="2428868"/>
            <a:ext cx="2214578" cy="207170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rot="16200000">
            <a:off x="392877" y="2464587"/>
            <a:ext cx="1857388" cy="1928826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928934"/>
            <a:ext cx="20002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/>
              <a:t>Требования к психолого-педагогическим условиям</a:t>
            </a:r>
            <a:endParaRPr lang="ru-RU" b="1" dirty="0"/>
          </a:p>
        </p:txBody>
      </p:sp>
      <p:sp>
        <p:nvSpPr>
          <p:cNvPr id="16" name="Шестиугольник 15"/>
          <p:cNvSpPr/>
          <p:nvPr/>
        </p:nvSpPr>
        <p:spPr>
          <a:xfrm rot="16200000">
            <a:off x="6572264" y="2643182"/>
            <a:ext cx="2214578" cy="207170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 rot="16200000">
            <a:off x="1428728" y="4286256"/>
            <a:ext cx="2214578" cy="235745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 rot="16200000">
            <a:off x="3500430" y="2928934"/>
            <a:ext cx="2214578" cy="207170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 rot="16200000">
            <a:off x="5286380" y="4500570"/>
            <a:ext cx="2214578" cy="207170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 rot="16200000">
            <a:off x="3679025" y="2964653"/>
            <a:ext cx="1857388" cy="1928826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 rot="16200000">
            <a:off x="5464975" y="4536289"/>
            <a:ext cx="1857388" cy="1928826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 rot="16200000">
            <a:off x="1571604" y="4357694"/>
            <a:ext cx="1857388" cy="2143140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 rot="16200000">
            <a:off x="6750859" y="2678901"/>
            <a:ext cx="1857388" cy="1928826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28728" y="4714884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    Требования </a:t>
            </a:r>
          </a:p>
          <a:p>
            <a:pPr lvl="0"/>
            <a:r>
              <a:rPr lang="ru-RU" b="1" dirty="0" smtClean="0"/>
              <a:t>к   развивающей предметно -пространственной    </a:t>
            </a:r>
          </a:p>
          <a:p>
            <a:pPr lvl="0"/>
            <a:r>
              <a:rPr lang="ru-RU" b="1" dirty="0" smtClean="0"/>
              <a:t>           среде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3429000"/>
            <a:ext cx="171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Требования к кадровым </a:t>
            </a:r>
          </a:p>
          <a:p>
            <a:pPr lvl="0"/>
            <a:r>
              <a:rPr lang="ru-RU" b="1" dirty="0" smtClean="0"/>
              <a:t>условиям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858016" y="3000372"/>
            <a:ext cx="1643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Требования к материально-техническим условиям 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5000636"/>
            <a:ext cx="171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Требования к финансовым условиям</a:t>
            </a:r>
            <a:endParaRPr lang="ru-RU" b="1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1643042" y="1000108"/>
            <a:ext cx="6072230" cy="150019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14678" y="1000108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основной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образовательной программы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26458" y="357166"/>
            <a:ext cx="240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1285852" y="785794"/>
            <a:ext cx="6786610" cy="192882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643042" y="1000108"/>
            <a:ext cx="6072230" cy="150019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0715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условиям </a:t>
            </a:r>
          </a:p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основной</a:t>
            </a:r>
          </a:p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образовательной программы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285720" y="2857496"/>
            <a:ext cx="8715436" cy="3643338"/>
          </a:xfrm>
          <a:prstGeom prst="plaqu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428596" y="3000372"/>
            <a:ext cx="8501122" cy="335758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000372"/>
            <a:ext cx="885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РЕЗУЛЬТАТ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социальной ситуации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участников образовательных отношений, включая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образовательной среды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● гарантирует охрану и укрепление физического и психического здоровья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воспитанников;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● обеспечивает эмоциональное благополучие воспитанников;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● способствует профессиональному развитию педагогических работников;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● создаёт условия для развивающего вариативного дошкольного образования;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● обеспечивает открытость дошкольного образования;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● создает условия для участия родителей (законных представителей) в   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образовательной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357166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психолого-педагогическим условиям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142844" y="1643050"/>
            <a:ext cx="8786874" cy="3357586"/>
          </a:xfrm>
          <a:prstGeom prst="flowChartDocumen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Организации может проводиться оценка индивидуального развития детей. Такая оценка производится педагогическим работником в рамках педагогической    диагностики	(оценки    индивидуального    развития    детей дошкольного   возраста,   связанной   с   оценкой   эффективности   педагогических действий и лежащей в основе их дальнейшего планирования).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Такая оценка производится педагогом совместно с педагогом-психологом в рамках психолого-педагогической диагностики (или мониторинга).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ребёнка в психолого-педагогической диагностике (мониторинге)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 только с согласия его родителей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(законных представителей).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5143512"/>
            <a:ext cx="5429288" cy="1285884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Наполняемость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определяется с учётом возраста детей,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состояния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здоровья, специфики Программы.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572008"/>
            <a:ext cx="2500330" cy="205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282" y="1500174"/>
            <a:ext cx="8715435" cy="2604796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57166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-педагогическим условиям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643050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Организации должны быть созданы условия для: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профессионального развития педагогических и руководящих работников, в том числе их дополнительного профессионального образования;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консультативной поддержки педагогических работников и родителей (законных представителей) по вопросам образования и охраны здоровья детей, в том числе инклюзивного образования (в случае его организации);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организационно-методического сопровождения процесса реализации Программы, в том числе во взаимодействии со сверстниками и взрослыми.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285720" y="4429132"/>
            <a:ext cx="8643998" cy="2143140"/>
          </a:xfrm>
          <a:prstGeom prst="round1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500570"/>
            <a:ext cx="885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коррекционной работы с детьми с ограниченными возможностями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здоровья, в группах комбинированной направленности, должны создаваться условия в соответствии с перечнем и планом реализации индивидуально ориентированных коррекционных мероприятий.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создании условий для работы с детьми-инвалидами, осваивающими Программу, должна учитываться индивидуальная программа реабилитации ребенка-инвалида.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8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4286256"/>
            <a:ext cx="8715436" cy="2143140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должна создавать возможности: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предоставления информации о Программе семье и всем заинтересованным лицам, вовлечённым в образовательный процесс, а также широкой общественности;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поиску, использованию материалов, обеспечивающих реализацию Программы, в том числе в информационной среде;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обсуждения с родителями (законными представителями) воспитанников вопросов, связанных с реализацией Программы.</a:t>
            </a:r>
          </a:p>
        </p:txBody>
      </p:sp>
      <p:pic>
        <p:nvPicPr>
          <p:cNvPr id="3" name="Рисунок 2" descr="http://kvels55.ru/uploads/company/698478225/1961/deti-i-komp-jut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450059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14282" y="1357298"/>
            <a:ext cx="3929090" cy="714380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736"/>
            <a:ext cx="3719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содержательно-насыщенной;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00100" y="2143116"/>
            <a:ext cx="3929090" cy="714380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85918" y="2928934"/>
            <a:ext cx="3929090" cy="714380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71736" y="3786190"/>
            <a:ext cx="3929090" cy="714380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71868" y="4572008"/>
            <a:ext cx="3929090" cy="714380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86314" y="5429264"/>
            <a:ext cx="3929090" cy="714380"/>
          </a:xfrm>
          <a:prstGeom prst="ellipse">
            <a:avLst/>
          </a:prstGeom>
          <a:solidFill>
            <a:srgbClr val="CCCCFF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2285992"/>
            <a:ext cx="2664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трансформируемой;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3071810"/>
            <a:ext cx="298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полифункциональной;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3929066"/>
            <a:ext cx="193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вариативной;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6314" y="4714884"/>
            <a:ext cx="161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доступной;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86446" y="5500702"/>
            <a:ext cx="167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безопасной.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mormon girl pla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643050"/>
            <a:ext cx="228601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214810" y="285728"/>
            <a:ext cx="4572000" cy="923330"/>
          </a:xfrm>
          <a:prstGeom prst="rect">
            <a:avLst/>
          </a:prstGeom>
          <a:solidFill>
            <a:srgbClr val="EBFFFF"/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Организации (группы) должна быть: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первая-заповедь.рф/wp-content/uploads/2013/04/Dety003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29132"/>
            <a:ext cx="3107218" cy="221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1857364"/>
            <a:ext cx="8640960" cy="1795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(РППС)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Организации (группы,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участка)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4000504"/>
            <a:ext cx="8664584" cy="171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обеспечивать возможность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общения и совместной деятельности детей и взрослых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том числе детей разного возраста), во всей группе и в малых группах,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8604"/>
            <a:ext cx="4572000" cy="1015663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Организации (группы) должна быть:</a:t>
            </a:r>
          </a:p>
        </p:txBody>
      </p:sp>
    </p:spTree>
    <p:extLst>
      <p:ext uri="{BB962C8B-B14F-4D97-AF65-F5344CB8AC3E}">
        <p14:creationId xmlns:p14="http://schemas.microsoft.com/office/powerpoint/2010/main" xmlns="" val="7736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предметно-пространственная среда    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Организации (группы) должна быть: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500174"/>
            <a:ext cx="7929618" cy="264320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обеспечивать: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используемых в образовательном процессе Организации;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инклюзивного образования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 организации);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учёт национально-культурных, климатических условий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которых осуществляется образовательный процесс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 возрастных особенностей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voprosum.ru/wp-content/uploads/2012/09/%D0%92-%D0%BA%D0%B0%D0%BA%D0%BE%D0%BC-%D0%B2%D0%BE%D0%B7%D1%80%D0%B0%D1%81%D1%82%D0%B5-%D0%BC%D0%BE%D0%B6%D0%BD%D0%BE-%D0%BE%D1%82%D0%B4%D0%B0%D0%B2%D0%B0%D1%82%D1%8C-%D1%80%D0%B5%D0%B1%D0%B5%D0%BD%D0%BA%D0%B0-%D0%B2-%D1%81%D0%B0%D0%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256"/>
            <a:ext cx="3571900" cy="2375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2428868"/>
            <a:ext cx="8072494" cy="397031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должна быть укомплектована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квалифицированными кадрами.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«Квалификационные характеристики должностей работников образования», утверждённом приказом Министерства здравоохранения и социального развития Российской Федерации от 26 августа 2010 г. № 761н .</a:t>
            </a:r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Должностной состав и количество работников, необходимых для реализации и обеспечения реализации Программы, определяются ее целями и задачами, а также особенностями развития детей. Необходимым условием качественной реализации Программы является ее непрерывное сопровождение педагогическими и учебно-вспомогательными работниками в течение всего времени ее реализации в Организации или в Группе.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85728"/>
            <a:ext cx="4143404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кадровым условиям реализации Программы.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214422"/>
            <a:ext cx="8496944" cy="1071570"/>
          </a:xfrm>
          <a:prstGeom prst="roundRect">
            <a:avLst/>
          </a:prstGeom>
          <a:solidFill>
            <a:srgbClr val="EB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работники, реализующие Программу, должны обладать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компетенциями, необходимыми для создания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828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материально-техническим условиям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928662" y="1785926"/>
            <a:ext cx="7572428" cy="4429156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000100" y="1857364"/>
            <a:ext cx="7358114" cy="4286280"/>
          </a:xfrm>
          <a:prstGeom prst="round1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928802"/>
            <a:ext cx="7429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определяемые в соответствии с санитарно-эпидемиологическими правилами и нормативами;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определяемые в соответствии с правилами пожарной безопасности;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средствам обучения и воспитания в соответствии с возрастом и индивидуальными особенностями развития детей;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помещений развивающей предметно-пространственной средой;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материально-техническому обеспечению программы (учебно-методический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комплект, оборудование, оснащение (предметы).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>
            <a:off x="285720" y="1571612"/>
            <a:ext cx="8715436" cy="2286016"/>
          </a:xfrm>
          <a:prstGeom prst="round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28596" y="1714488"/>
            <a:ext cx="8429684" cy="2000264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214282" y="4143380"/>
            <a:ext cx="8715436" cy="2286016"/>
          </a:xfrm>
          <a:prstGeom prst="round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357158" y="4286256"/>
            <a:ext cx="8429684" cy="2000264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85934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 на получение гражданами общедоступного и бесплатного ДО за счёт средств соответствующих бюджетов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 в государственных, муниципальных и негосударственных организациях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осуществляется на основе нормативов финансирования образовательных услуг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обеспечивающих реализацию Программы в соответствии со Стандартом.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357694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Финансирование реализации образовательной программы дошкольного образования должно осуществляться в объеме определяемых органами государственной власти субъектов Российской Федерации нормативов обеспечения государственных гарантий реализации прав на получение общедоступного и бесплатного дошкольного образования. Указанные нормативы определяются в соответствии со Стандартом, с учётом типа Организации.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357166"/>
            <a:ext cx="5355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финансовым условиям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скругленным углом 2"/>
          <p:cNvSpPr/>
          <p:nvPr/>
        </p:nvSpPr>
        <p:spPr>
          <a:xfrm>
            <a:off x="285720" y="1571612"/>
            <a:ext cx="8715436" cy="2357454"/>
          </a:xfrm>
          <a:prstGeom prst="round1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714488"/>
            <a:ext cx="8429684" cy="2071702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14488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Финансовые условия реализации Программы должны: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● обеспечивать возможность выполнения требований Стандарта к условиям реализации и структуре Программы;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●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воспитанников;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● отражать структуру и объём расходов, необходимых для реализации Программы, а также механизм их формирования.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4"/>
            <a:ext cx="2524125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43240" y="214290"/>
            <a:ext cx="56435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финансовым условиям реализации основной образовательной программы дошкольного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85720" y="1357298"/>
            <a:ext cx="8643998" cy="2786082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финансового обеспечения реализации Программы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исходя из Требований к условиям реализации ООП ДО  данного Стандарта и должен быть достаточным и необходимым для осуществления Организацией расходов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оплату труда работников, реализующих Программу;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средства обучения, соответствующие материалы, в том числе расходные, игровое, спортивное, оздоровительное оборудование, инвентарь, оплату услуг связи, в том числе расходов, связанных с подключением к информационной сети Интернет;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связанных с дополнительным профессиональным образованием педагогических работников по профилю их деятельности; </a:t>
            </a:r>
          </a:p>
          <a:p>
            <a:pPr marL="285750" indent="-28575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иных, связанных с реализацией Программы.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71942"/>
            <a:ext cx="2000264" cy="2360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428604"/>
            <a:ext cx="6429388" cy="923330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РЕЗУЛЬТАТАМ ОСВОЕНИЯ ОСНОВНОЙ ОБРАЗОВАТЕЛЬНОЙ ПРОГРАММЫ ДОШКОЛЬНОГО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864399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Стандарта к результатам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  на   этапе   завершения   уровня   дошкольного   образования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5500702"/>
            <a:ext cx="8072494" cy="1015663"/>
          </a:xfrm>
          <a:prstGeom prst="rect">
            <a:avLst/>
          </a:prstGeom>
          <a:solidFill>
            <a:srgbClr val="CCCCFF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588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 дошкольного образования определяются независимо от форм реализации Программы, а также от её характера, особенностей развития детей и Организации, реализующей Программу.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muravlenko.com/uploads/posts/2012-06/1338887680_1312174462_02-b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14686"/>
            <a:ext cx="3071834" cy="218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285728"/>
            <a:ext cx="5429288" cy="101566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Целевые ориентиры не могут служить непосредственным основанием при решении управленческих задач, включая: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786182" y="1357298"/>
            <a:ext cx="4643470" cy="714380"/>
            <a:chOff x="0" y="2170"/>
            <a:chExt cx="8424936" cy="88130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2170"/>
              <a:ext cx="8424936" cy="881309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43022" y="45192"/>
              <a:ext cx="8338892" cy="795265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- </a:t>
              </a:r>
              <a:r>
                <a:rPr lang="ru-RU" sz="2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аттестацию педагогических кадров;</a:t>
              </a:r>
              <a:endParaRPr lang="ru-RU" sz="2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86182" y="2285992"/>
            <a:ext cx="4786346" cy="785818"/>
            <a:chOff x="0" y="18967"/>
            <a:chExt cx="8424936" cy="9921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8967"/>
              <a:ext cx="8424936" cy="992160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8433" y="67400"/>
              <a:ext cx="8328070" cy="895294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оценку качества образования;</a:t>
              </a:r>
              <a:endParaRPr lang="ru-RU" sz="2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7158" y="4429132"/>
            <a:ext cx="8424936" cy="1216800"/>
            <a:chOff x="71438" y="-137343"/>
            <a:chExt cx="8424936" cy="1216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1438" y="-137343"/>
              <a:ext cx="8424936" cy="1216800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1438" y="-65905"/>
              <a:ext cx="8306138" cy="94308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оценку как итогового, так и промежуточного уровня развития воспитанников, в том числе в рамках мониторинга</a:t>
              </a:r>
              <a:r>
                <a:rPr lang="ru-RU" sz="1800" b="1" kern="1200" dirty="0" smtClean="0"/>
                <a:t> </a:t>
              </a:r>
              <a:r>
                <a:rPr lang="ru-RU" sz="1500" i="1" kern="1200" dirty="0" smtClean="0"/>
                <a:t>( </a:t>
              </a:r>
              <a:r>
                <a:rPr lang="ru-RU" sz="1500" i="1" kern="1200" dirty="0" smtClean="0">
                  <a:latin typeface="Times New Roman" pitchFamily="18" charset="0"/>
                  <a:cs typeface="Times New Roman" pitchFamily="18" charset="0"/>
                </a:rPr>
                <a:t>в форме тестирования, с использованием методов, основанных на наблюдении, или иных методов измерения результативности детей); </a:t>
              </a:r>
              <a:endParaRPr lang="ru-RU" sz="15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5720" y="3214686"/>
            <a:ext cx="8424936" cy="1002486"/>
            <a:chOff x="0" y="921847"/>
            <a:chExt cx="8424936" cy="12168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921847"/>
              <a:ext cx="8424936" cy="121680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9399" y="981246"/>
              <a:ext cx="8306138" cy="10980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- </a:t>
              </a:r>
              <a:r>
                <a:rPr lang="ru-RU" sz="2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оценку выполнения муниципального (государственного) задания посредством их включения в показатели качества выполнения задания;</a:t>
              </a:r>
              <a:endParaRPr lang="ru-RU" sz="2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8596" y="5715016"/>
            <a:ext cx="7143800" cy="931048"/>
            <a:chOff x="0" y="1623848"/>
            <a:chExt cx="8424936" cy="12168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1623848"/>
              <a:ext cx="8424936" cy="1216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9399" y="1683247"/>
              <a:ext cx="8306138" cy="109800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распределение стимулирующего фонда оплаты труда работников Организации.</a:t>
              </a:r>
              <a:endParaRPr lang="ru-RU" sz="2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Рисунок 17" descr="http://vegerdes.files.wordpress.com/2011/07/fotolia_15582590_xs-2.jpg?w=61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3000396" cy="241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5720" y="3214686"/>
            <a:ext cx="8501122" cy="3170099"/>
          </a:xfrm>
          <a:prstGeom prst="rect">
            <a:avLst/>
          </a:prstGeom>
          <a:solidFill>
            <a:srgbClr val="EBFFFF"/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51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 Программы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51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если Программа не охватывает старший дошкольный возраст, то данные Требования должны рассматриваться как долгосрочные ориентиры, а непосредственные целевые ориентиры освоения Программы воспитанниками - как создающие предпосылки для их реализации.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edu.of.ru/attach.asp?a_no=242186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3143272" cy="254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071546"/>
            <a:ext cx="7786742" cy="5509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ОБРАЗОВАНИЯ И НАУКИ РОССИЙСКОЙ ФЕДЕРАЦИИ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России)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Зарегистрирован в Минюст России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14 ноября 2013 г.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30384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октября 2013 г.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	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1155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Москва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утверждении федерального государственного образовательного стандарта дошкольного образования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пунктом 6 части 1 статьи 6 Федерального закона от 29 декабря 2012 г. N 273-ФЗ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образовании в Российской Федерации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(Собрание законодательства Российской Федерации, 2012, N 53, ст. 7598; 2013, N 19, ст. 2326; N 30, ст.4036), подпунктом 5.2.41 Положения о Министерстве образования и науки Российской Федерации, утверждённого постановлением Правительства Российской Федерации от 3 июня 2013 г. N 466 (Собрание законодательства Российской Федерации, 2013, N 23, ст. 2923; N 33, ст. 4386; N 37, ст. 4702), пунктом 7 Правил разработки, утверждения федеральных государственных образовательных стандартов и внесения в них изменений, утверждённых постановлением Правительства Российской Федерации от 5 августа 2013 г. N 661 (Собрание законодательства Российской Федерации, 2013, N 33, ст. 4377),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приказываю: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Утвердить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прилагаемый федеральный государственный образовательный стандарт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дошкольного образования.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Признать утратившими силу приказы Министерства образования и науки Российской Федерации: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23 ноября 2009 г. N 655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(зарегистрирован Министерством юстиции Российской Федерации 8 февраля 2010 г., регистрационный N 16299);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20 июля 2011 г. N 2151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утверждении федеральных государственных требований к условиям реализации основной общеобразовательной программы дошкольного образования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(зарегистрирован Министерством юстиции Российской Федерации 14 ноября 2011 г., регистрационный N 22303).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Настоящий приказ вступает в силу с 1 января 2014 года.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Министр 		Д.В. Ливанов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04" y="2564904"/>
            <a:ext cx="8736984" cy="186422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Используемые материалы: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 дошкольного образования от 17.10.2013 г.;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 перехода на ФГОС ДО;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Н.В.Федина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Психология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 в поликультурном пространстве. 2010. – Том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Т.В.Волосовец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директор Учреждения Российской академии образования «Институт психолого-педагогических проблем детства», кандидат педагогических наук, профессор. Выступление на Первом съезде работников дошкольного образования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7 октября, 2013 )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57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>
            <a:off x="285720" y="2143116"/>
            <a:ext cx="8072494" cy="3929066"/>
          </a:xfrm>
          <a:prstGeom prst="rightArrow">
            <a:avLst/>
          </a:prstGeom>
          <a:solidFill>
            <a:srgbClr val="CCCCFF"/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714348" y="64291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дошкольного образования  в Федеральном законе № 273-ФЗ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642910" y="1928802"/>
            <a:ext cx="2214578" cy="78581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928802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2000232" y="3071810"/>
            <a:ext cx="2214578" cy="78581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3071810"/>
            <a:ext cx="224612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Начальное общее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5357818" y="5000636"/>
            <a:ext cx="2214578" cy="78581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3571868" y="4071942"/>
            <a:ext cx="2214578" cy="78581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4071942"/>
            <a:ext cx="206652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Основное общее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5000636"/>
            <a:ext cx="1901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Среднее общее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122012.imgbb.ru/user/102/1029249/1/d66152729a795d0d140d1d252e251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263995" cy="2343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2"/>
            <a:ext cx="68435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357694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7013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«Дети должны жить в мире красоты, игры, сказки, музыки, рисунка, фантазии, творчества». </a:t>
            </a:r>
            <a:endParaRPr lang="ru-RU" sz="2400" b="1" dirty="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indent="227013" algn="r" eaLnBrk="0" hangingPunct="0"/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7013" algn="r" eaLnBrk="0" hangingPunct="0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А.Сухомлинский</a:t>
            </a:r>
            <a:endParaRPr lang="ru-RU" sz="2400" b="1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http://moya-garmoniy.ru/wp-content/uploads/2012/12/%D0%B4%D0%B5%D1%82%D0%B8-%D1%87%D0%B8%D1%82%D0%B0%D1%8E%D1%8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71678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643050"/>
            <a:ext cx="7500990" cy="1200329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Разработкой проекта стандарта дошкольного образования занималась специально созданная 30 января 2013 года  рабочая группа во главе с директором Федерального института развития образования Александром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Асмоловым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g0_9053" descr="http://im6-tub-ru.yandex.net/i?id=426947535-48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357166"/>
            <a:ext cx="720080" cy="82210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http://iyazyki.ru/wp-content/uploads/2011/10/asmol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71810"/>
            <a:ext cx="432753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7286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рабочую группу по разработке стандарта вошли: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071942"/>
            <a:ext cx="885828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Директор "Федерального института развития образования", советник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РФ, доктор психологических наук, профессор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А.Г.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(руководитель рабочей группы);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директор Департамента государственной политики в сфере общего 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Е.Л.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Низиенко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(заместитель руководителя группы);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 отдела Департамента государственной политики в сфере общего 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О.А. 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Скоролупова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директор "Института стратегических исследований в образовании" Российской академии образования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М.Л.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Пустыльник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вице-президент Российской академии образования, академик, действительный член Российской академии образования, доктор психологических наук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Д.И.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Фельдштейн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руглый стол на тему: &quot;Каким быть дошкольному детству?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5500726" cy="308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571480"/>
            <a:ext cx="2706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 ДНЯ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winRoot\Desktop\ОЧЕНЬ НОВАЯ\фото\д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500174"/>
            <a:ext cx="2611298" cy="329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71802" y="2428868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нужен стандарт?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должен регулировать?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Что изменится в детском саду после появления стандарта?</a:t>
            </a:r>
            <a:endParaRPr lang="ru-RU" sz="2400" b="1" kern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bal-shkola18.narod.ru/fg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28604"/>
            <a:ext cx="785818" cy="759905"/>
          </a:xfrm>
          <a:prstGeom prst="rect">
            <a:avLst/>
          </a:prstGeom>
          <a:noFill/>
          <a:ln w="57150">
            <a:solidFill>
              <a:srgbClr val="B1ADE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winRoot\Desktop\фото\за комп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2693986" cy="218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500430" y="357166"/>
            <a:ext cx="535785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ДЕТСТВО    ПОДОБНО     УВЕРТЮРЕ,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ДАЁТ  ОКРАСКУ  ВСЕМУ СПЕКТАКЛЮ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428751"/>
            <a:ext cx="5429257" cy="1500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ДРУГАЯ  СТРАНА С НОВЫМ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- ЭКОНОМИЧЕСКИМ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УКЛАДОМ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… ДРУГИЕ  ЦЕЛИ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КОМПЕТЕНТНОСТНЫЕ СТАНДАРТЫ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ДРУГИЕ ДЕТИ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ВСЕ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ДРУГОЕ…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928934"/>
            <a:ext cx="20486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ВЧЕРА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142844" y="3357562"/>
            <a:ext cx="3571906" cy="1357329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357562"/>
            <a:ext cx="3643338" cy="13234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– набор предметных занятий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ЗУНы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Репродуктивные способы (методы) обучения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– объект обучения…..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2928934"/>
            <a:ext cx="257176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сегодня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4500562" y="3357562"/>
            <a:ext cx="4357718" cy="128588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3357562"/>
            <a:ext cx="4429156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Инновационные технологии –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(игровые, исследовательские, проектные)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– формирование способностей Ребенок – активный субъект деятельности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857620" y="3500438"/>
            <a:ext cx="571500" cy="107156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214282" y="4786322"/>
            <a:ext cx="8715436" cy="1643050"/>
          </a:xfrm>
          <a:prstGeom prst="round1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857760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alibri" pitchFamily="34" charset="0"/>
              </a:rPr>
              <a:t>Дошкольное образование становится уровнем общего образования наряду с начальным, основным и средним общим образованием (ст. 10, ч.4). </a:t>
            </a:r>
          </a:p>
          <a:p>
            <a:r>
              <a:rPr lang="ru-RU" i="1" dirty="0" smtClean="0">
                <a:latin typeface="Calibri" pitchFamily="34" charset="0"/>
              </a:rPr>
              <a:t>         Федеральные государственные образовательные стандарты утверждаются для всех уровней общего образования (ст. 5, ч.3), в том числе для дошкольного.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6072206"/>
            <a:ext cx="464347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№273-ФЗ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29.12.2012г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500042"/>
            <a:ext cx="2458622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ФГОС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8643998" cy="1477328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  </a:r>
          </a:p>
          <a:p>
            <a:endParaRPr lang="ru-RU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928934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Стандарт разработан на основе 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Конституции РФ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Законодательства РФ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Конвенции ООН о правах ребенка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Стандарт  отражает следующие ожидания: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общественно- государственные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c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оциально-культурные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86050" y="5143512"/>
            <a:ext cx="288032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86446" y="5072074"/>
            <a:ext cx="216024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http://www.bal-shkola18.narod.ru/fg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28604"/>
            <a:ext cx="785818" cy="75990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2317</Words>
  <Application>Microsoft Office PowerPoint</Application>
  <PresentationFormat>Экран (4:3)</PresentationFormat>
  <Paragraphs>313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Androyd</dc:creator>
  <cp:lastModifiedBy>Androyd</cp:lastModifiedBy>
  <cp:revision>261</cp:revision>
  <dcterms:modified xsi:type="dcterms:W3CDTF">2014-01-16T17:25:54Z</dcterms:modified>
</cp:coreProperties>
</file>